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1" r:id="rId3"/>
    <p:sldId id="264" r:id="rId4"/>
    <p:sldId id="263" r:id="rId5"/>
    <p:sldId id="257" r:id="rId6"/>
    <p:sldId id="259" r:id="rId7"/>
    <p:sldId id="265" r:id="rId8"/>
    <p:sldId id="266" r:id="rId9"/>
    <p:sldId id="267" r:id="rId10"/>
    <p:sldId id="268" r:id="rId11"/>
    <p:sldId id="270" r:id="rId12"/>
    <p:sldId id="269" r:id="rId13"/>
    <p:sldId id="283" r:id="rId14"/>
    <p:sldId id="275" r:id="rId15"/>
    <p:sldId id="272" r:id="rId16"/>
    <p:sldId id="276" r:id="rId17"/>
    <p:sldId id="280" r:id="rId18"/>
    <p:sldId id="279" r:id="rId19"/>
    <p:sldId id="277" r:id="rId20"/>
    <p:sldId id="281" r:id="rId21"/>
    <p:sldId id="273" r:id="rId22"/>
    <p:sldId id="274" r:id="rId23"/>
    <p:sldId id="271" r:id="rId24"/>
    <p:sldId id="286" r:id="rId25"/>
    <p:sldId id="285" r:id="rId26"/>
    <p:sldId id="278" r:id="rId27"/>
    <p:sldId id="287" r:id="rId28"/>
    <p:sldId id="284" r:id="rId29"/>
    <p:sldId id="258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2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112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552" y="82"/>
      </p:cViewPr>
      <p:guideLst>
        <p:guide orient="horz" pos="2160"/>
        <p:guide pos="4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5B9BD5">
                    <a:lumMod val="75000"/>
                  </a:srgb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2400" b="1" i="1" dirty="0" smtClean="0">
                <a:effectLst/>
              </a:rPr>
              <a:t>Избирательные кампании 2016-2018 гг. </a:t>
            </a:r>
            <a:endParaRPr lang="ru-RU" sz="2400" b="1" i="1" u="none" strike="noStrike" baseline="0" dirty="0" smtClean="0">
              <a:solidFill>
                <a:schemeClr val="accent1">
                  <a:lumMod val="75000"/>
                </a:schemeClr>
              </a:solidFill>
              <a:effectLst/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1.3291468345581427E-2"/>
          <c:y val="8.045601361685354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1847433728752867"/>
          <c:y val="0.26202590728307645"/>
          <c:w val="0.26317486705475068"/>
          <c:h val="0.7191427946750783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АП</c:v>
                </c:pt>
              </c:strCache>
            </c:strRef>
          </c:tx>
          <c:spPr>
            <a:effectLst/>
          </c:spPr>
          <c:dPt>
            <c:idx val="0"/>
            <c:bubble3D val="0"/>
            <c:explosion val="17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5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0D-4CE1-B5F5-04A4CCB1A7F6}"/>
              </c:ext>
            </c:extLst>
          </c:dPt>
          <c:dPt>
            <c:idx val="1"/>
            <c:bubble3D val="0"/>
            <c:explosion val="1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5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0D-4CE1-B5F5-04A4CCB1A7F6}"/>
              </c:ext>
            </c:extLst>
          </c:dPt>
          <c:dPt>
            <c:idx val="2"/>
            <c:bubble3D val="0"/>
            <c:explosion val="11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5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50D-4CE1-B5F5-04A4CCB1A7F6}"/>
              </c:ext>
            </c:extLst>
          </c:dPt>
          <c:dPt>
            <c:idx val="3"/>
            <c:bubble3D val="0"/>
            <c:explosion val="17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5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50D-4CE1-B5F5-04A4CCB1A7F6}"/>
              </c:ext>
            </c:extLst>
          </c:dPt>
          <c:dPt>
            <c:idx val="4"/>
            <c:bubble3D val="0"/>
            <c:explosion val="22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5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50D-4CE1-B5F5-04A4CCB1A7F6}"/>
              </c:ext>
            </c:extLst>
          </c:dPt>
          <c:dLbls>
            <c:delete val="1"/>
          </c:dLbls>
          <c:cat>
            <c:strRef>
              <c:f>Лист1!$A$2:$A$6</c:f>
              <c:strCache>
                <c:ptCount val="4"/>
                <c:pt idx="0">
                  <c:v>Ст. 5.5 - нарушение порядка участия СМИ в информационном обеспечении выборов</c:v>
                </c:pt>
                <c:pt idx="1">
                  <c:v>Ст. 5.10 - агитация вне агитационного периода</c:v>
                </c:pt>
                <c:pt idx="2">
                  <c:v>Ст. 5.11 - агитация лицами, которым участие в ее проведении запрещено</c:v>
                </c:pt>
                <c:pt idx="3">
                  <c:v>Ст. 5.13 - непредоставление возможности обнародовать опровержение или иное разъяснение в защиту чести, достоинства и деловой репутации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94</c:v>
                </c:pt>
                <c:pt idx="1">
                  <c:v>3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50D-4CE1-B5F5-04A4CCB1A7F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Ст. 5.5 - нарушение порядка участия СМИ в информационном обеспечении выборов</c:v>
                </c:pt>
                <c:pt idx="1">
                  <c:v>Ст. 5.10 - агитация вне агитационного периода</c:v>
                </c:pt>
                <c:pt idx="2">
                  <c:v>Ст. 5.11 - агитация лицами, которым участие в ее проведении запрещено</c:v>
                </c:pt>
                <c:pt idx="3">
                  <c:v>Ст. 5.13 - непредоставление возможности обнародовать опровержение или иное разъяснение в защиту чести, достоинства и деловой репутации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Ст. 5.5 - нарушение порядка участия СМИ в информационном обеспечении выборов</c:v>
                </c:pt>
                <c:pt idx="1">
                  <c:v>Ст. 5.10 - агитация вне агитационного периода</c:v>
                </c:pt>
                <c:pt idx="2">
                  <c:v>Ст. 5.11 - агитация лицами, которым участие в ее проведении запрещено</c:v>
                </c:pt>
                <c:pt idx="3">
                  <c:v>Ст. 5.13 - непредоставление возможности обнародовать опровержение или иное разъяснение в защиту чести, достоинства и деловой репутации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Ст. 5.5 - нарушение порядка участия СМИ в информационном обеспечении выборов</c:v>
                </c:pt>
                <c:pt idx="1">
                  <c:v>Ст. 5.10 - агитация вне агитационного периода</c:v>
                </c:pt>
                <c:pt idx="2">
                  <c:v>Ст. 5.11 - агитация лицами, которым участие в ее проведении запрещено</c:v>
                </c:pt>
                <c:pt idx="3">
                  <c:v>Ст. 5.13 - непредоставление возможности обнародовать опровержение или иное разъяснение в защиту чести, достоинства и деловой репутации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Ст. 5.5 - нарушение порядка участия СМИ в информационном обеспечении выборов</c:v>
                </c:pt>
                <c:pt idx="1">
                  <c:v>Ст. 5.10 - агитация вне агитационного периода</c:v>
                </c:pt>
                <c:pt idx="2">
                  <c:v>Ст. 5.11 - агитация лицами, которым участие в ее проведении запрещено</c:v>
                </c:pt>
                <c:pt idx="3">
                  <c:v>Ст. 5.13 - непредоставление возможности обнародовать опровержение или иное разъяснение в защиту чести, достоинства и деловой репутации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Столбец5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Ст. 5.5 - нарушение порядка участия СМИ в информационном обеспечении выборов</c:v>
                </c:pt>
                <c:pt idx="1">
                  <c:v>Ст. 5.10 - агитация вне агитационного периода</c:v>
                </c:pt>
                <c:pt idx="2">
                  <c:v>Ст. 5.11 - агитация лицами, которым участие в ее проведении запрещено</c:v>
                </c:pt>
                <c:pt idx="3">
                  <c:v>Ст. 5.13 - непредоставление возможности обнародовать опровержение или иное разъяснение в защиту чести, достоинства и деловой репутации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Столбец6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Ст. 5.5 - нарушение порядка участия СМИ в информационном обеспечении выборов</c:v>
                </c:pt>
                <c:pt idx="1">
                  <c:v>Ст. 5.10 - агитация вне агитационного периода</c:v>
                </c:pt>
                <c:pt idx="2">
                  <c:v>Ст. 5.11 - агитация лицами, которым участие в ее проведении запрещено</c:v>
                </c:pt>
                <c:pt idx="3">
                  <c:v>Ст. 5.13 - непредоставление возможности обнародовать опровержение или иное разъяснение в защиту чести, достоинства и деловой репутации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Столбец7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Ст. 5.5 - нарушение порядка участия СМИ в информационном обеспечении выборов</c:v>
                </c:pt>
                <c:pt idx="1">
                  <c:v>Ст. 5.10 - агитация вне агитационного периода</c:v>
                </c:pt>
                <c:pt idx="2">
                  <c:v>Ст. 5.11 - агитация лицами, которым участие в ее проведении запрещено</c:v>
                </c:pt>
                <c:pt idx="3">
                  <c:v>Ст. 5.13 - непредоставление возможности обнародовать опровержение или иное разъяснение в защиту чести, достоинства и деловой репутации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0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48426161266148E-2"/>
          <c:y val="0.29005742321704286"/>
          <c:w val="0.41738587277819261"/>
          <c:h val="0.642047030218213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0.41712</cdr:x>
      <cdr:y>0.41772</cdr:y>
    </cdr:from>
    <cdr:to>
      <cdr:x>0.50959</cdr:x>
      <cdr:y>0.6211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639814" y="1848203"/>
          <a:ext cx="1028600" cy="899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94 %</a:t>
          </a:r>
          <a:endParaRPr lang="ru-RU" sz="2800" b="1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0.79952</cdr:x>
      <cdr:y>0.52659</cdr:y>
    </cdr:from>
    <cdr:to>
      <cdr:x>0.87365</cdr:x>
      <cdr:y>0.60224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893307" y="2329893"/>
          <a:ext cx="824592" cy="3347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3 %</a:t>
          </a:r>
          <a:endParaRPr lang="ru-RU" sz="2000" b="1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0.8069</cdr:x>
      <cdr:y>0.61885</cdr:y>
    </cdr:from>
    <cdr:to>
      <cdr:x>0.8803</cdr:x>
      <cdr:y>0.70742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975470" y="2738110"/>
          <a:ext cx="816428" cy="391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3 %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E06A8-0288-432D-8C33-5CD0033C3E7A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3C576-F50C-4F52-8E0B-BA7878316F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99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63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63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63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63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63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63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63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63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63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63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63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63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63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631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63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63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631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631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631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63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63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63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56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63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63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63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63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008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7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59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77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58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8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3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2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8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0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BCA22-E28D-41B8-BB75-93345A85121A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6402E-63D9-4AA3-9102-2E9A35380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77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5136" y="2690301"/>
            <a:ext cx="9829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4528A"/>
                </a:solidFill>
                <a:latin typeface="Arial Narrow" panose="020B0606020202030204" pitchFamily="34" charset="0"/>
              </a:rPr>
              <a:t>ТИПОВЫЕ НАРУШЕНИЯ </a:t>
            </a:r>
          </a:p>
          <a:p>
            <a:r>
              <a:rPr lang="ru-RU" sz="2400" b="1" dirty="0" smtClean="0">
                <a:solidFill>
                  <a:srgbClr val="04528A"/>
                </a:solidFill>
                <a:latin typeface="Arial Narrow" panose="020B0606020202030204" pitchFamily="34" charset="0"/>
              </a:rPr>
              <a:t>СРЕДСТВАМИ МАССОВОЙ ИНФОРМАЦИИ</a:t>
            </a:r>
          </a:p>
          <a:p>
            <a:r>
              <a:rPr lang="ru-RU" sz="2400" b="1" dirty="0" smtClean="0">
                <a:solidFill>
                  <a:srgbClr val="04528A"/>
                </a:solidFill>
                <a:latin typeface="Arial Narrow" panose="020B0606020202030204" pitchFamily="34" charset="0"/>
              </a:rPr>
              <a:t>ТРЕБОВАНИЙ ЗАКОНОДАТЕЛЬСТВА РФ О ВЫБОРАХ</a:t>
            </a:r>
            <a:endParaRPr lang="ru-RU" sz="2400" b="1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2" descr="C:\Users\U86\Desktop\доклад\lab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256" y="6279887"/>
            <a:ext cx="1968254" cy="43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8991" y="6158975"/>
            <a:ext cx="1745673" cy="241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52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10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186" y="266333"/>
            <a:ext cx="870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ТИПОВЫЕ НАРУШЕНИЯ СРЕДСТВАМИ МАССОВОЙ ИНФОРМАЦИИ</a:t>
            </a:r>
          </a:p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ТРЕБОВАНИЙ ЗАКОНОДАТЕЛЬСТВА РФ О ВЫБОРАХ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8928" y="5957684"/>
            <a:ext cx="7504123" cy="914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5125" indent="-254000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400" b="1" i="1" dirty="0" smtClean="0">
              <a:solidFill>
                <a:srgbClr val="04617B"/>
              </a:solidFill>
              <a:latin typeface="Arial" pitchFamily="34" charset="0"/>
              <a:cs typeface="Arial" pitchFamily="34" charset="0"/>
            </a:endParaRPr>
          </a:p>
          <a:p>
            <a:pPr marL="365125" indent="-254000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i="1" dirty="0" smtClean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НЕЗАКОННАЯ АГИТАЦИЯ В СМИ</a:t>
            </a:r>
          </a:p>
          <a:p>
            <a:pPr marL="365125" indent="-254000" algn="r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i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                              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000" i="1" cap="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00889" y="5794461"/>
            <a:ext cx="11723209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90689" y="1511405"/>
            <a:ext cx="857721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ts val="1200"/>
              </a:spcAft>
              <a:buAutoNum type="arabicParenR"/>
            </a:pPr>
            <a:r>
              <a:rPr lang="ru-RU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Совершаются </a:t>
            </a:r>
            <a:r>
              <a:rPr lang="ru-RU" sz="2000" b="1" u="sng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действия</a:t>
            </a:r>
            <a:r>
              <a:rPr lang="ru-RU" sz="2000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по проведению агитации 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(</a:t>
            </a:r>
            <a:r>
              <a:rPr lang="ru-RU" sz="2000" spc="-1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пп.пп</a:t>
            </a:r>
            <a:r>
              <a:rPr lang="ru-RU" sz="2000" spc="-100" dirty="0">
                <a:latin typeface="Arial" pitchFamily="34" charset="0"/>
                <a:ea typeface="Calibri" pitchFamily="34" charset="0"/>
                <a:cs typeface="Arial" pitchFamily="34" charset="0"/>
              </a:rPr>
              <a:t>. «б» – «е» п. 2 ст. 48 № 67-ФЗ).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1200"/>
              </a:spcAft>
              <a:buAutoNum type="arabicParenR"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Действия 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совершаются </a:t>
            </a:r>
            <a:r>
              <a:rPr lang="ru-RU" sz="2000" b="1" u="sng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неоднократно</a:t>
            </a:r>
            <a:r>
              <a:rPr lang="ru-RU" sz="2000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 целью</a:t>
            </a:r>
            <a:r>
              <a:rPr lang="ru-RU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побудить избирателей голосовать за кандидата или против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него(п.2.1) </a:t>
            </a:r>
          </a:p>
          <a:p>
            <a:pPr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ru-RU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   Согласно позиции Конституционного суда РФ, необходимым элементом субъективной стороны формального состава такого правонарушения, как незаконная предвыборная агитация, является </a:t>
            </a:r>
            <a:r>
              <a:rPr lang="ru-RU" sz="2000" b="1" u="sng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умысел</a:t>
            </a:r>
            <a:r>
              <a:rPr lang="ru-RU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(Постановление от 30.10.2003 № 15-П).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     </a:t>
            </a:r>
          </a:p>
          <a:p>
            <a:pPr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   Критерием, позволяющим различить предвыборную агитацию и информирование, может служить лишь наличие в агитационной деятельности </a:t>
            </a:r>
            <a:r>
              <a:rPr lang="ru-RU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специальной цели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 склонить избирателей в определенную сторону.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Tx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4" cstate="print"/>
          <a:srcRect r="9090"/>
          <a:stretch>
            <a:fillRect/>
          </a:stretch>
        </p:blipFill>
        <p:spPr bwMode="auto">
          <a:xfrm>
            <a:off x="8419313" y="2393058"/>
            <a:ext cx="3105150" cy="266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2" descr="C:\Users\u112\Desktop\ВЫБОРЫ_2017_2018\ВЫБОРЫ_презентации\ВЫБОРЫ_презентация\Нарушения СМИ\agitation-выбор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508" y="154258"/>
            <a:ext cx="1600792" cy="81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53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11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186" y="266333"/>
            <a:ext cx="870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ТИПОВЫЕ НАРУШЕНИЯ СРЕДСТВАМИ МАССОВОЙ ИНФОРМАЦИИ</a:t>
            </a:r>
          </a:p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ТРЕБОВАНИЙ ЗАКОНОДАТЕЛЬСТВА РФ О ВЫБОРАХ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8928" y="5957684"/>
            <a:ext cx="7504123" cy="914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5125" indent="-254000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400" b="1" i="1" dirty="0" smtClean="0">
              <a:solidFill>
                <a:srgbClr val="04617B"/>
              </a:solidFill>
              <a:latin typeface="Arial" pitchFamily="34" charset="0"/>
              <a:cs typeface="Arial" pitchFamily="34" charset="0"/>
            </a:endParaRPr>
          </a:p>
          <a:p>
            <a:pPr marL="365125" indent="-254000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i="1" dirty="0" smtClean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НЕЗАКОННАЯ АГИТАЦИЯ В СМИ</a:t>
            </a:r>
          </a:p>
          <a:p>
            <a:pPr marL="365125" indent="-254000" algn="r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i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                              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000" i="1" cap="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00889" y="5794461"/>
            <a:ext cx="11723209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Documents and Settings\krehalev\Desktop\171006091708_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36276">
            <a:off x="310610" y="1355641"/>
            <a:ext cx="2584596" cy="3667934"/>
          </a:xfrm>
          <a:prstGeom prst="rect">
            <a:avLst/>
          </a:prstGeom>
          <a:noFill/>
        </p:spPr>
      </p:pic>
      <p:pic>
        <p:nvPicPr>
          <p:cNvPr id="8" name="Picture 4" descr="C:\Documents and Settings\krehalev\Desktop\171006091739_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5449" y="1710970"/>
            <a:ext cx="2733592" cy="3879384"/>
          </a:xfrm>
          <a:prstGeom prst="rect">
            <a:avLst/>
          </a:prstGeom>
          <a:noFill/>
        </p:spPr>
      </p:pic>
      <p:pic>
        <p:nvPicPr>
          <p:cNvPr id="10" name="Picture 5" descr="C:\Documents and Settings\krehalev\Desktop\171006094215_0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91071">
            <a:off x="3516156" y="1613273"/>
            <a:ext cx="2681688" cy="3781896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40" y="1248902"/>
            <a:ext cx="2492406" cy="440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u112\Desktop\ВЫБОРЫ_2017_2018\ВЫБОРЫ_презентации\ВЫБОРЫ_презентация\Нарушения СМИ\agitation-выборы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508" y="154258"/>
            <a:ext cx="1600792" cy="81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230" y="2272366"/>
            <a:ext cx="3088140" cy="310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62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12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186" y="266333"/>
            <a:ext cx="870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ТИПОВЫЕ НАРУШЕНИЯ СРЕДСТВАМИ МАССОВОЙ ИНФОРМАЦИИ</a:t>
            </a:r>
          </a:p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ТРЕБОВАНИЙ ЗАКОНОДАТЕЛЬСТВА РФ О ВЫБОРАХ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8928" y="5957684"/>
            <a:ext cx="11547132" cy="295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5125" indent="-254000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«День тишины»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00889" y="5756676"/>
            <a:ext cx="11723209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87829" y="1885950"/>
            <a:ext cx="47189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7030A0"/>
                </a:solidFill>
              </a:rPr>
              <a:t>Проведение предвыборной агитации в день </a:t>
            </a:r>
            <a:r>
              <a:rPr lang="ru-RU" sz="3200" b="1" i="1" dirty="0" smtClean="0">
                <a:solidFill>
                  <a:srgbClr val="7030A0"/>
                </a:solidFill>
              </a:rPr>
              <a:t>голосования</a:t>
            </a:r>
          </a:p>
          <a:p>
            <a:r>
              <a:rPr lang="ru-RU" sz="3200" b="1" i="1" dirty="0" smtClean="0">
                <a:solidFill>
                  <a:srgbClr val="7030A0"/>
                </a:solidFill>
              </a:rPr>
              <a:t>и </a:t>
            </a:r>
            <a:r>
              <a:rPr lang="ru-RU" sz="3200" b="1" i="1" dirty="0">
                <a:solidFill>
                  <a:srgbClr val="7030A0"/>
                </a:solidFill>
              </a:rPr>
              <a:t>в предшествующий ему день </a:t>
            </a:r>
            <a:r>
              <a:rPr lang="ru-RU" sz="3200" b="1" i="1" u="sng" dirty="0" smtClean="0">
                <a:solidFill>
                  <a:srgbClr val="FF0000"/>
                </a:solidFill>
              </a:rPr>
              <a:t>запрещается!</a:t>
            </a:r>
            <a:endParaRPr lang="ru-RU" sz="32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3191" y="1684254"/>
            <a:ext cx="1143000" cy="69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601" y="1315811"/>
            <a:ext cx="2873828" cy="429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87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13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186" y="266333"/>
            <a:ext cx="870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ТИПОВЫЕ НАРУШЕНИЯ СРЕДСТВАМИ МАССОВОЙ ИНФОРМАЦИИ</a:t>
            </a:r>
          </a:p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ТРЕБОВАНИЙ ЗАКОНОДАТЕЛЬСТВА РФ О ВЫБОРАХ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382" y="6139542"/>
            <a:ext cx="11448677" cy="295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5125" indent="-254000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«День тишины»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5913430"/>
            <a:ext cx="11723209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85750" y="1322814"/>
            <a:ext cx="90685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материала с нарушениями указанных требований</a:t>
            </a: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информационном портале (СМИ) в день голосования велась текстовая трансляция хода выборов. При этом редакция в качестве иллюстрации того, что один из кандидатов посетил избирательный участок и отдал свой голос, разместила видеоматериал с интервью данного кандидата, в котором присутствовала следующая информация: </a:t>
            </a:r>
            <a:endParaRPr lang="ru-RU" sz="2000" i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«00:26 - Я надеюсь, что активность (граждан) позволит организовать второй тур выборов. </a:t>
            </a:r>
          </a:p>
          <a:p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00:29 - Если мы не дадим нашему сопернику набрать 50% и я стану вторым, а по всем опросам так это и получается, то второй тур выборов вполне реален». </a:t>
            </a:r>
            <a:endParaRPr lang="ru-RU" sz="2000" i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00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14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186" y="266333"/>
            <a:ext cx="870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ТИПОВЫЕ НАРУШЕНИЯ СРЕДСТВАМИ МАССОВОЙ ИНФОРМАЦИИ</a:t>
            </a:r>
          </a:p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ТРЕБОВАНИЙ ЗАКОНОДАТЕЛЬСТВА РФ О ВЫБОРАХ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049" y="6038063"/>
            <a:ext cx="11532010" cy="5801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5125" indent="-254000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i="1" dirty="0" smtClean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СОЦОПРОСЫ</a:t>
            </a:r>
            <a:r>
              <a:rPr lang="ru-RU" sz="2000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600" cap="all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 ст. 46 Закона №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67-ФЗ) </a:t>
            </a:r>
            <a:r>
              <a:rPr lang="ru-RU" sz="2000" i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                          </a:t>
            </a:r>
          </a:p>
          <a:p>
            <a:pPr marL="365125" indent="-254000" algn="r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000" b="1" i="1" cap="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8195" y="5854917"/>
            <a:ext cx="11723209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5" y="1294849"/>
            <a:ext cx="3301341" cy="430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509" y="266333"/>
            <a:ext cx="2971674" cy="448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613" y="2073979"/>
            <a:ext cx="4431213" cy="364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47" y="2990240"/>
            <a:ext cx="5758453" cy="362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59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15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186" y="266333"/>
            <a:ext cx="870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ТИПОВЫЕ НАРУШЕНИЯ СРЕДСТВАМИ МАССОВОЙ ИНФОРМАЦИИ</a:t>
            </a:r>
          </a:p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ТРЕБОВАНИЙ ЗАКОНОДАТЕЛЬСТВА РФ О ВЫБОРАХ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049" y="6038063"/>
            <a:ext cx="11532010" cy="5801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5125" indent="-254000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i="1" dirty="0" smtClean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СОЦОПРОСЫ</a:t>
            </a:r>
            <a:r>
              <a:rPr lang="ru-RU" sz="2000" i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600" i="1" cap="all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 ст. 46 Закона №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67-ФЗ) </a:t>
            </a:r>
            <a:r>
              <a:rPr lang="ru-RU" sz="2000" i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                          </a:t>
            </a:r>
          </a:p>
          <a:p>
            <a:pPr marL="365125" indent="-254000" algn="r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i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ru-RU" sz="2000" b="1" i="1" cap="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5658974"/>
            <a:ext cx="11723209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32509" y="1405607"/>
            <a:ext cx="1009165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обнародовании результатов опроса общественного мнения, связанного с выборами, 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необходимо указывать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организацию, проводившую опрос,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время его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проведения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дата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число опрошенных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выборка)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метод сбора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информации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анкетирование, интервьюирование, фокус-группа и т.д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регион, где проводился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опрос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город, регион и т.д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точную формулировку вопроса,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статистическую оценку возможной погрешности,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лицо, заказавшее опрос и оплатившее публикацию.</a:t>
            </a:r>
          </a:p>
          <a:p>
            <a:pPr marL="45720" indent="0">
              <a:buNone/>
            </a:pPr>
            <a:endParaRPr lang="ru-RU" sz="2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Типичное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нарушение: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 или частичное отсутствие в публикации вышеуказанных сведений.</a:t>
            </a:r>
          </a:p>
        </p:txBody>
      </p:sp>
    </p:spTree>
    <p:extLst>
      <p:ext uri="{BB962C8B-B14F-4D97-AF65-F5344CB8AC3E}">
        <p14:creationId xmlns:p14="http://schemas.microsoft.com/office/powerpoint/2010/main" val="386575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16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186" y="266333"/>
            <a:ext cx="870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ТИПОВЫЕ НАРУШЕНИЯ СРЕДСТВАМИ МАССОВОЙ ИНФОРМАЦИИ</a:t>
            </a:r>
          </a:p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ТРЕБОВАНИЙ ЗАКОНОДАТЕЛЬСТВА РФ О ВЫБОРАХ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049" y="6038063"/>
            <a:ext cx="11532010" cy="295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5125" indent="-254000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i="1" dirty="0" smtClean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СОЦОПРОСЫ</a:t>
            </a:r>
            <a:r>
              <a:rPr lang="ru-RU" sz="2000" i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600" i="1" cap="all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 ст. 46 Закона №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67-ФЗ) </a:t>
            </a:r>
            <a:r>
              <a:rPr lang="ru-RU" sz="2000" i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                         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5825984"/>
            <a:ext cx="11723209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4049" y="1379764"/>
            <a:ext cx="93971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публикации с нарушением названных требований: </a:t>
            </a:r>
            <a:endParaRPr lang="ru-RU" b="1" u="sng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преддверии выборов губернатора и депутатов в муниципалитет в &lt;…(регион)…&gt; провели соцопрос. Как показало исследование, почти половина ярославцев (40,1%) пойдет на выборы. Есть и те, кто пока не определился - 12,8%. Около 8% респондентов не собираются идти на избирательные участки. Партийные предпочтения у жителей региона тоже разные, но лидирующие позиции занимает партия Единая Россия, за нее готовы отдать свой голос 43,9% респондентов. Второе место у КПРФ - 12,1%, третье место у ЛДПР - 9,8%. </a:t>
            </a:r>
            <a:endParaRPr lang="ru-RU" i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Далее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идут Справедливая Россия - 4,8%, Яблоко - 2,2%, Парнас - 1,6%. </a:t>
            </a:r>
            <a:endParaRPr lang="ru-RU" i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Остальные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голоса разделились между Коммунистами России, партией Родина и Патриотами России. Партия Единая Россия - очевидный лидер по данным исследования, а все вместе взятые партии проигрывают ей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требуемых данных материал содержит только место проведения опроса. </a:t>
            </a:r>
          </a:p>
        </p:txBody>
      </p:sp>
      <p:pic>
        <p:nvPicPr>
          <p:cNvPr id="3074" name="Picture 2" descr="C:\Users\u112\Desktop\ВЫБОРЫ_2017_2018\ВЫБОРЫ_презентации\ВЫБОРЫ_презентация\Нарушения СМИ\10759_b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156" y="3706206"/>
            <a:ext cx="2560637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17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186" y="266333"/>
            <a:ext cx="870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ТИПОВЫЕ НАРУШЕНИЯ СРЕДСТВАМИ МАССОВОЙ ИНФОРМАЦИИ</a:t>
            </a:r>
          </a:p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ТРЕБОВАНИЙ ЗАКОНОДАТЕЛЬСТВА РФ О ВЫБОРАХ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9633" y="6283233"/>
            <a:ext cx="11396425" cy="295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5125" indent="-254000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i="1" dirty="0" smtClean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СОЦОПРОСЫ</a:t>
            </a:r>
            <a:r>
              <a:rPr lang="ru-RU" sz="2000" i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600" i="1" cap="all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 ст. 46 Закона №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67-ФЗ) </a:t>
            </a:r>
            <a:r>
              <a:rPr lang="ru-RU" sz="2000" i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                         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8195" y="6012130"/>
            <a:ext cx="11723209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3" y="1312244"/>
            <a:ext cx="4199710" cy="446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23064" y="1983921"/>
            <a:ext cx="58985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организация, проводившая опрос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время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проведения опроса 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число опрошенных (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выборка)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метод сбора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информации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регион, где проводился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опрос 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точная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формулировка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вопроса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статистическая оценка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возможной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погрешности 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лицо, заказавшее опрос и оплатившее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публикацию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5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18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186" y="266333"/>
            <a:ext cx="870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ТИПОВЫЕ НАРУШЕНИЯ СРЕДСТВАМИ МАССОВОЙ ИНФОРМАЦИИ</a:t>
            </a:r>
          </a:p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ТРЕБОВАНИЙ ЗАКОНОДАТЕЛЬСТВА РФ О ВЫБОРАХ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8193" y="6283234"/>
            <a:ext cx="11487865" cy="5801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5125" indent="-254000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i="1" dirty="0" smtClean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СОЦОПРОСЫ</a:t>
            </a:r>
            <a:r>
              <a:rPr lang="ru-RU" sz="2000" i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600" i="1" cap="all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 ст. 46 Закона №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67-ФЗ) </a:t>
            </a:r>
            <a:r>
              <a:rPr lang="ru-RU" sz="2000" i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                          </a:t>
            </a:r>
          </a:p>
          <a:p>
            <a:pPr marL="365125" indent="-254000" algn="r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i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ru-RU" sz="2000" b="1" i="1" cap="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8195" y="5930487"/>
            <a:ext cx="11723209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166532" y="1911927"/>
            <a:ext cx="46551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организация, проводившая опрос 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время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проведения опроса 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число опрошенных (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выборка) 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 сбора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информации 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регион, где проводился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опрос 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точная формулировка вопроса 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статистическая оценка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возможной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погрешности 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лицо, заказавшее опрос и оплатившее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публикацию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8" y="1322479"/>
            <a:ext cx="5867469" cy="431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63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19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186" y="266333"/>
            <a:ext cx="870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ТИПОВЫЕ НАРУШЕНИЯ СРЕДСТВАМИ МАССОВОЙ ИНФОРМАЦИИ</a:t>
            </a:r>
          </a:p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ТРЕБОВАНИЙ ЗАКОНОДАТЕЛЬСТВА РФ О ВЫБОРАХ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3794" y="5781124"/>
            <a:ext cx="11532010" cy="6294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5125" indent="-254000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i="1" dirty="0" smtClean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СОЦОПРОСЫ. ПРОГНОЗЫ. </a:t>
            </a:r>
          </a:p>
          <a:p>
            <a:pPr marL="365125" indent="-254000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i="1" dirty="0" smtClean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5 ДНЕЙ ТИШИНЫ</a:t>
            </a:r>
            <a:r>
              <a:rPr lang="ru-RU" sz="2000" i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600" i="1" cap="all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46 Закона №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67-ФЗ) </a:t>
            </a:r>
            <a:r>
              <a:rPr lang="ru-RU" sz="2000" i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                         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5452883"/>
            <a:ext cx="11723209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00050" y="1428750"/>
            <a:ext cx="906858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5 дней до начала голосования и в день самого голосования (день выборов),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ЗАПРЕЩАЕТСЯ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опубликование и размещение в СМИ информации, содержащей результаты опросов, прогнозы или иные данные относительно предстоящих выборов.</a:t>
            </a: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Следовательно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любая информация, содержащая конкретные данные, согласно которым можно спрогнозировать итоги предстоящих выборов, а также аналитические материалы, содержащие предположения и прогнозы о возможных победителях среди кандидатов, возможное количество голосов, обнародованные в указанный период (в течение 5-ти дней до дня голосования), будут являться нарушением.</a:t>
            </a:r>
          </a:p>
        </p:txBody>
      </p:sp>
    </p:spTree>
    <p:extLst>
      <p:ext uri="{BB962C8B-B14F-4D97-AF65-F5344CB8AC3E}">
        <p14:creationId xmlns:p14="http://schemas.microsoft.com/office/powerpoint/2010/main" val="270980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2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186" y="266333"/>
            <a:ext cx="870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ТИПОВЫЕ НАРУШЕНИЯ </a:t>
            </a:r>
            <a:r>
              <a:rPr lang="ru-RU" sz="2000" b="1" dirty="0" smtClean="0">
                <a:solidFill>
                  <a:srgbClr val="04528A"/>
                </a:solidFill>
                <a:latin typeface="Arial Narrow" panose="020B0606020202030204" pitchFamily="34" charset="0"/>
              </a:rPr>
              <a:t>СРЕДСТВАМИ </a:t>
            </a:r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МАССОВОЙ ИНФОРМАЦИИ</a:t>
            </a:r>
          </a:p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ТРЕБОВАНИЙ ЗАКОНОДАТЕЛЬСТВА РФ О ВЫБОРАХ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1" y="5760720"/>
            <a:ext cx="1156678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Компетенция избирательных комиссий</a:t>
            </a:r>
            <a:endParaRPr lang="ru-RU" sz="3200" i="1" u="sng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5455907"/>
            <a:ext cx="11723209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94724" y="1541633"/>
            <a:ext cx="97410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ru-RU" sz="1600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Контролируют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соблюдение установленного порядка проведения предвыборной агитации и принимают меры по устранению допущенных нарушений. (п. 7.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ст.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56 № 67-ФЗ)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Tx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ru-RU" sz="1600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Вправе обращаться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представлениями о проведении соответствующих проверок и пресечении нарушений закона в правоохранительные органы, органы исполнительной власти. Указанные органы обязаны в сжатые сроки принять меры по пресечению этих нарушений и незамедлительно проинформировать о результатах комиссию. (п. 5. ст. 20 № 67-ФЗ)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Tx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случае нарушения СМИ установленного порядка проведения предвыборной агитации комиссия обязана обратиться </a:t>
            </a:r>
            <a:r>
              <a:rPr lang="ru-RU" sz="1600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том числе в орган исполнительной власти, осуществляющий функции по контролю и надзору в сфере СМИ, массовых коммуникаций, информационных технологий и связи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с представлением о пресечении противоправной агитационной деятельности, об изъятии незаконных агитационных материалов и о привлечении СМИ, их должностных лиц, к ответственности в соответствии с законодательством. (п. 8.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ст.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56 № 67-ФЗ) </a:t>
            </a:r>
          </a:p>
        </p:txBody>
      </p:sp>
    </p:spTree>
    <p:extLst>
      <p:ext uri="{BB962C8B-B14F-4D97-AF65-F5344CB8AC3E}">
        <p14:creationId xmlns:p14="http://schemas.microsoft.com/office/powerpoint/2010/main" val="4154979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20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186" y="266333"/>
            <a:ext cx="870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ТИПОВЫЕ НАРУШЕНИЯ СРЕДСТВАМИ МАССОВОЙ ИНФОРМАЦИИ</a:t>
            </a:r>
          </a:p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ТРЕБОВАНИЙ ЗАКОНОДАТЕЛЬСТВА РФ О ВЫБОРАХ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3794" y="5781124"/>
            <a:ext cx="11532010" cy="6294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5125" indent="-254000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i="1" dirty="0" smtClean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СОЦОПРОСЫ. ПРОГНОЗЫ. </a:t>
            </a:r>
          </a:p>
          <a:p>
            <a:pPr marL="365125" indent="-254000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i="1" dirty="0" smtClean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5 ДНЕЙ ТИШИНЫ</a:t>
            </a:r>
            <a:r>
              <a:rPr lang="ru-RU" sz="2000" i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600" i="1" cap="all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46 Закона №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67-ФЗ) </a:t>
            </a:r>
            <a:r>
              <a:rPr lang="ru-RU" sz="2000" i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                         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8195" y="5635763"/>
            <a:ext cx="11723209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1064" y="1281793"/>
            <a:ext cx="933045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материалов с нарушениями указанных требований: </a:t>
            </a:r>
            <a:endParaRPr lang="ru-RU" b="1" u="sng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опубликован за 4 дня до выборов: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прогнозу политолога &lt;…&gt;, нынешний глава &lt;…&gt; победит в первом же туре, получив от 55 до 65 процентов. За действующего врио губернатора &lt;…&gt;, по итогам августа, собираются проголосовать 63 процента горожан». </a:t>
            </a:r>
            <a:endParaRPr lang="ru-RU" sz="1600" i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i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опубликован за 2 дня до выборов: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«...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 всех голосов предрекают старым главам - &lt;…&gt; в Белгородской области (77%) и &lt;…&gt; в Мордовии (73%), меньше всего - &lt;…&gt; (Томская область) и &lt;…&gt; (Севастополь) - соответственно 54% и 55%...». </a:t>
            </a:r>
            <a:endParaRPr lang="ru-RU" sz="1600" i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i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Напомним, по предварительным данным ВЦИОМ, за Единую Россию готовы отдать свои голоса 48,5% россиян, за КПРФ – 19,8 %, за Справедливую Россию – 12,8 %, а за ЛДПР – 11,42 %. Остальные три партии – Яблоко, Правое дело и Патриоты России – не набирают нужного количества голосов и не преодолевают процентный барьер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21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186" y="266333"/>
            <a:ext cx="870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ТИПОВЫЕ НАРУШЕНИЯ СРЕДСТВАМИ МАССОВОЙ ИНФОРМАЦИИ</a:t>
            </a:r>
          </a:p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ТРЕБОВАНИЙ ЗАКОНОДАТЕЛЬСТВА РФ О ВЫБОРАХ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8930" y="5788681"/>
            <a:ext cx="11547129" cy="8648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5125" indent="-254000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i="1" dirty="0" smtClean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ИНФОРМАЦИЯ О ПРЕДВЫБОРНЫХ МЕРОПРИЯТИЯХ</a:t>
            </a:r>
          </a:p>
          <a:p>
            <a:pPr marL="365125" indent="-254000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i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                            </a:t>
            </a:r>
          </a:p>
          <a:p>
            <a:pPr marL="365125" indent="-254000" algn="r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000" b="1" i="1" cap="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00889" y="5507294"/>
            <a:ext cx="11723209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33940" y="1700330"/>
            <a:ext cx="457955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255588">
              <a:spcBef>
                <a:spcPts val="300"/>
              </a:spcBef>
              <a:buClr>
                <a:srgbClr val="B32C1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редставителям организаций, </a:t>
            </a:r>
          </a:p>
          <a:p>
            <a:pPr marL="363538" indent="-255588">
              <a:spcBef>
                <a:spcPts val="300"/>
              </a:spcBef>
              <a:buClr>
                <a:srgbClr val="B32C1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осуществляющих выпуск СМИ и</a:t>
            </a:r>
          </a:p>
          <a:p>
            <a:pPr marL="363538" indent="-255588">
              <a:spcBef>
                <a:spcPts val="300"/>
              </a:spcBef>
              <a:buClr>
                <a:srgbClr val="B32C1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представителям редакций сетевых</a:t>
            </a:r>
          </a:p>
          <a:p>
            <a:pPr marL="363538" indent="-255588">
              <a:spcBef>
                <a:spcPts val="300"/>
              </a:spcBef>
              <a:buClr>
                <a:srgbClr val="B32C1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изданий при осуществлении ими</a:t>
            </a:r>
          </a:p>
          <a:p>
            <a:pPr marL="363538" indent="-255588">
              <a:spcBef>
                <a:spcPts val="300"/>
              </a:spcBef>
              <a:buClr>
                <a:srgbClr val="B32C1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профессиональной деятельности</a:t>
            </a:r>
          </a:p>
          <a:p>
            <a:pPr marL="363538" indent="-255588">
              <a:spcBef>
                <a:spcPts val="300"/>
              </a:spcBef>
              <a:buClr>
                <a:srgbClr val="B32C1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запрещается проводить</a:t>
            </a:r>
          </a:p>
          <a:p>
            <a:pPr marL="363538" indent="-255588">
              <a:spcBef>
                <a:spcPts val="300"/>
              </a:spcBef>
              <a:buClr>
                <a:srgbClr val="B32C1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предвыборную агитацию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marL="363538" indent="-255588">
              <a:spcBef>
                <a:spcPts val="300"/>
              </a:spcBef>
              <a:buClr>
                <a:srgbClr val="B32C1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выпускать и распространять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любые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63538" indent="-255588">
              <a:spcBef>
                <a:spcPts val="300"/>
              </a:spcBef>
              <a:buClr>
                <a:srgbClr val="B32C1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агитационные материалы.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58783" y="2954797"/>
            <a:ext cx="3944767" cy="2396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Представитель СМИ - лицо, имеющее редакционное удостоверение или иной документ, удостоверяющий его полномочия представителя организации, осуществляющей выпуск СМИ (</a:t>
            </a:r>
            <a:r>
              <a:rPr lang="ru-RU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пп</a:t>
            </a:r>
            <a:r>
              <a:rPr lang="ru-RU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52 ст. 2 № 67-ФЗ)</a:t>
            </a:r>
          </a:p>
        </p:txBody>
      </p:sp>
      <p:pic>
        <p:nvPicPr>
          <p:cNvPr id="8" name="Picture 3" descr="C:\Users\ползователь\Desktop\журна-ист-316168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4171" y="2156665"/>
            <a:ext cx="2298014" cy="2495550"/>
          </a:xfrm>
          <a:prstGeom prst="rect">
            <a:avLst/>
          </a:prstGeom>
          <a:noFill/>
        </p:spPr>
      </p:pic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8037" y="1384667"/>
            <a:ext cx="1357312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2" descr="C:\Users\u112\Desktop\ВЫБОРЫ_2017_2018\ВЫБОРЫ_презентации\ВЫБОРЫ_презентация\Нарушения СМИ\agitation-выборы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508" y="154258"/>
            <a:ext cx="1600792" cy="81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83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22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186" y="266333"/>
            <a:ext cx="870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ТИПОВЫЕ НАРУШЕНИЯ СРЕДСТВАМИ МАССОВОЙ ИНФОРМАЦИИ</a:t>
            </a:r>
          </a:p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ТРЕБОВАНИЙ ЗАКОНОДАТЕЛЬСТВА РФ О ВЫБОРАХ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8930" y="5788681"/>
            <a:ext cx="11547129" cy="914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5125" indent="-254000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400" b="1" i="1" dirty="0" smtClean="0">
              <a:solidFill>
                <a:srgbClr val="04617B"/>
              </a:solidFill>
              <a:latin typeface="Arial" pitchFamily="34" charset="0"/>
              <a:cs typeface="Arial" pitchFamily="34" charset="0"/>
            </a:endParaRPr>
          </a:p>
          <a:p>
            <a:pPr marL="365125" indent="-254000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i="1" dirty="0" smtClean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ИНФОРМАЦИЯ О ПРЕДВЫБОРНЫХ МЕРОПРИЯТИЯХ</a:t>
            </a:r>
            <a:r>
              <a:rPr lang="ru-RU" sz="2000" i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                            </a:t>
            </a:r>
          </a:p>
          <a:p>
            <a:pPr marL="365125" indent="-254000" algn="r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i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ru-RU" sz="2000" b="1" i="1" cap="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34698" y="5788681"/>
            <a:ext cx="11723209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09" y="1281792"/>
            <a:ext cx="45339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:\Users\u112\Desktop\ВЫБОРЫ_2017_2018\ВЫБОРЫ_презентации\ВЫБОРЫ_презентация\Нарушения СМИ\3145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415" y="1733578"/>
            <a:ext cx="5501369" cy="366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0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23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186" y="266333"/>
            <a:ext cx="870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ТИПОВЫЕ НАРУШЕНИЯ СРЕДСТВАМИ МАССОВОЙ ИНФОРМАЦИИ</a:t>
            </a:r>
          </a:p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ТРЕБОВАНИЙ ЗАКОНОДАТЕЛЬСТВА РФ О ВЫБОРАХ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9421" y="6008913"/>
            <a:ext cx="11466638" cy="5801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5125" indent="-254000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i="1" dirty="0" smtClean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ИНФОРМАЦИЯ О ПРЕДВЫБОРНЫХ МЕРОПРИЯТИЯХ</a:t>
            </a:r>
            <a:r>
              <a:rPr lang="ru-RU" sz="2000" i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                           </a:t>
            </a:r>
          </a:p>
          <a:p>
            <a:pPr marL="365125" indent="-254000" algn="r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i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ru-RU" sz="2000" b="1" i="1" cap="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00888" y="5727729"/>
            <a:ext cx="11723209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88931" y="1284693"/>
            <a:ext cx="8288173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600"/>
              </a:spcAft>
              <a:buFont typeface="Wingdings 2"/>
              <a:buChar char=""/>
              <a:defRPr/>
            </a:pP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Объективность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необходимость отделения информации от комментария.</a:t>
            </a:r>
          </a:p>
          <a:p>
            <a:pPr marL="274320" indent="-274320" fontAlgn="auto">
              <a:spcAft>
                <a:spcPts val="600"/>
              </a:spcAft>
              <a:buFont typeface="Wingdings 2"/>
              <a:buChar char=""/>
              <a:defRPr/>
            </a:pP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Достоверность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требование сообщать о фактах, имевших место в действительности, воздерживаться от публикации непроверенной информации.</a:t>
            </a:r>
          </a:p>
          <a:p>
            <a:pPr marL="274320" indent="-274320" fontAlgn="auto">
              <a:spcAft>
                <a:spcPts val="600"/>
              </a:spcAft>
              <a:buFont typeface="Wingdings 2"/>
              <a:buChar char=""/>
              <a:defRPr/>
            </a:pP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Равенство прав кандидатов (партий)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недопустимость замалчивания информации о равнозначных фактах предвыборной деятельности партий (кандидатов), например, о съездах по выдвижению списков кандидатов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Aft>
                <a:spcPts val="600"/>
              </a:spcAft>
              <a:defRPr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информационных теле- и радиопрограммах, публикациях в периодических печатных изданиях, выпусках либо обновлениях сетевого издания сообщения о проведении предвыборных мероприятий </a:t>
            </a:r>
            <a:r>
              <a:rPr lang="ru-RU" b="1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даваться исключительно отдельным информационным блоком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без комментариев (пункт 5 ст.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№ 67-ФЗ)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u112\Desktop\ВЫБОРЫ_2017_2018\ВЫБОРЫ_презентации\ВЫБОРЫ_презентация\Нарушения СМИ\18259-1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790" y="2462976"/>
            <a:ext cx="3714896" cy="305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1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24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186" y="266333"/>
            <a:ext cx="870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ТИПОВЫЕ НАРУШЕНИЯ СРЕДСТВАМИ МАССОВОЙ ИНФОРМАЦИИ</a:t>
            </a:r>
          </a:p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ТРЕБОВАНИЙ ЗАКОНОДАТЕЛЬСТВА РФ О ВЫБОРАХ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8930" y="5788681"/>
            <a:ext cx="11547129" cy="12480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5125" indent="-254000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400" b="1" i="1" dirty="0" smtClean="0">
              <a:solidFill>
                <a:srgbClr val="04617B"/>
              </a:solidFill>
              <a:latin typeface="Arial" pitchFamily="34" charset="0"/>
              <a:cs typeface="Arial" pitchFamily="34" charset="0"/>
            </a:endParaRPr>
          </a:p>
          <a:p>
            <a:pPr marL="365125" indent="-254000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400" b="1" i="1" dirty="0" smtClean="0">
              <a:solidFill>
                <a:srgbClr val="04617B"/>
              </a:solidFill>
              <a:latin typeface="Arial" pitchFamily="34" charset="0"/>
              <a:cs typeface="Arial" pitchFamily="34" charset="0"/>
            </a:endParaRPr>
          </a:p>
          <a:p>
            <a:pPr marL="365125" indent="-254000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i="1" dirty="0" smtClean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НЕСОГЛАСОВАННЫЕ РЕДАКЦИОННЫЕ МАТЕРИАЛЫ</a:t>
            </a:r>
            <a:r>
              <a:rPr lang="ru-RU" sz="2000" i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                            </a:t>
            </a:r>
          </a:p>
          <a:p>
            <a:pPr marL="365125" indent="-254000" algn="r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i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ru-RU" sz="2000" b="1" i="1" cap="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88930" y="6221314"/>
            <a:ext cx="11723209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88930" y="1216479"/>
            <a:ext cx="9804156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НАРУШЕНИЯ:</a:t>
            </a:r>
          </a:p>
          <a:p>
            <a:endParaRPr lang="ru-RU" sz="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7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7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газете «Липецкая газета» (</a:t>
            </a:r>
            <a:r>
              <a:rPr lang="ru-RU" sz="17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224 </a:t>
            </a:r>
            <a:r>
              <a:rPr lang="ru-RU" sz="17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(22102) от </a:t>
            </a:r>
            <a:r>
              <a:rPr lang="ru-RU" sz="17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17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ноября 2003 г.) в рубрике «Выборы-2003» был опубликован предвыборный материал Елецких А.Л. с его ответами на вопросы избирателей. В этом же номере газеты на этой же странице, но в другой рубрике «Заявление редакционной коллегии «ЛГ» была помещена публикация «Не надо переписывать историю».</a:t>
            </a:r>
          </a:p>
          <a:p>
            <a:pPr algn="just"/>
            <a:r>
              <a:rPr lang="ru-RU" sz="17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Елецких А.Л. обратился в суд, полагая, что в данной публикации содержатся сведения, не соответствующие действительности, порочащие его честь, достоинство и деловую репутацию как кандидата в депутаты и как гражданина. </a:t>
            </a:r>
            <a:r>
              <a:rPr lang="ru-RU" sz="1700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Комментарий носит характер незаконной предвыборной агитации, побуждая избирателей голосовать против него. </a:t>
            </a:r>
            <a:r>
              <a:rPr lang="ru-RU" sz="17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Публикация содержит признаки фальсификации действительных фактов и злоупотребления свободой печати.</a:t>
            </a:r>
          </a:p>
          <a:p>
            <a:pPr algn="just"/>
            <a:r>
              <a:rPr lang="ru-RU" sz="17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Истец просил суд признать не соответствующими действительности и порочащими его честь, достоинство и деловую репутацию распространенные в газетной публикации сведения, нарушающими его избирательные права как кандидата в депутаты Государственной Думы ФС РФ, обязать опубликовать ответ, принести публичные извинения и возместить его расходы по проведению предвыборной компании в сумме </a:t>
            </a:r>
            <a:r>
              <a:rPr lang="ru-RU" sz="17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250 000 </a:t>
            </a:r>
            <a:r>
              <a:rPr lang="ru-RU" sz="17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рублей.</a:t>
            </a:r>
          </a:p>
        </p:txBody>
      </p:sp>
    </p:spTree>
    <p:extLst>
      <p:ext uri="{BB962C8B-B14F-4D97-AF65-F5344CB8AC3E}">
        <p14:creationId xmlns:p14="http://schemas.microsoft.com/office/powerpoint/2010/main" val="135862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25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186" y="266333"/>
            <a:ext cx="870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ТИПОВЫЕ НАРУШЕНИЯ СРЕДСТВАМИ МАССОВОЙ ИНФОРМАЦИИ</a:t>
            </a:r>
          </a:p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ТРЕБОВАНИЙ ЗАКОНОДАТЕЛЬСТВА РФ О ВЫБОРАХ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3794" y="6002722"/>
            <a:ext cx="11080263" cy="7417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5125" indent="-254000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Привлечение к ответственности за непредоставление возможности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опубликовать</a:t>
            </a:r>
          </a:p>
          <a:p>
            <a:pPr marL="365125" indent="-254000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опровержение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или иное разъяснение в защиту чести, достоинства или деловое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репутации</a:t>
            </a:r>
          </a:p>
          <a:p>
            <a:pPr marL="365125" indent="-254000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ст. 56 п.6 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 67-ФЗ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600" i="1" cap="all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53794" y="5781124"/>
            <a:ext cx="11723209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Documents and Settings\krehalev\Desktop\выборы от коллег\СМИ Избирком\Протокол 271-Пр_07.10.2014 г.(Ретунская А.Ю., Арктик ТВ).T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47569">
            <a:off x="1657569" y="1344568"/>
            <a:ext cx="3017497" cy="4238424"/>
          </a:xfrm>
          <a:prstGeom prst="rect">
            <a:avLst/>
          </a:prstGeom>
          <a:noFill/>
        </p:spPr>
      </p:pic>
      <p:pic>
        <p:nvPicPr>
          <p:cNvPr id="10" name="Picture 4" descr="C:\Documents and Settings\krehalev\Desktop\выборы от коллег\Безымянный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7519" y="1279772"/>
            <a:ext cx="3094678" cy="4230688"/>
          </a:xfrm>
          <a:prstGeom prst="rect">
            <a:avLst/>
          </a:prstGeom>
          <a:noFill/>
        </p:spPr>
      </p:pic>
      <p:pic>
        <p:nvPicPr>
          <p:cNvPr id="12" name="Picture 2" descr="C:\Users\ползователь\Desktop\Pictur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19609">
            <a:off x="742470" y="3528964"/>
            <a:ext cx="8748878" cy="1765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98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26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186" y="266333"/>
            <a:ext cx="870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ТИПОВЫЕ НАРУШЕНИЯ СРЕДСТВАМИ МАССОВОЙ ИНФОРМАЦИИ</a:t>
            </a:r>
          </a:p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ТРЕБОВАНИЙ ЗАКОНОДАТЕЛЬСТВА РФ О ВЫБОРАХ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3794" y="5781124"/>
            <a:ext cx="11532010" cy="8648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5125" indent="-254000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400" b="1" i="1" dirty="0" smtClean="0">
              <a:solidFill>
                <a:srgbClr val="04617B"/>
              </a:solidFill>
              <a:latin typeface="Arial" pitchFamily="34" charset="0"/>
              <a:cs typeface="Arial" pitchFamily="34" charset="0"/>
            </a:endParaRPr>
          </a:p>
          <a:p>
            <a:pPr marL="365125" indent="-254000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i="1" dirty="0" smtClean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АГИТАЦИЯ С НЕСОВЕРШЕННОЛЕТНИМИ </a:t>
            </a:r>
          </a:p>
          <a:p>
            <a:pPr marL="365125" indent="-254000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1600" i="1" cap="all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 №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67-ФЗ)</a:t>
            </a:r>
            <a:endParaRPr lang="ru-RU" sz="2000" b="1" i="1" cap="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53794" y="5922930"/>
            <a:ext cx="11723209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60979" y="2206651"/>
            <a:ext cx="448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Запрещается</a:t>
            </a:r>
            <a:r>
              <a:rPr lang="ru-RU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привлекать к предвыборной агитации лиц, </a:t>
            </a:r>
            <a:endParaRPr lang="ru-RU" sz="2000" b="1" i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достигших на день голосования возраста 18 лет, </a:t>
            </a:r>
            <a:endParaRPr lang="ru-RU" sz="2000" b="1" i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 числе использовать изображения и высказывания таких лиц в агитационных материалах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976" y="1224238"/>
            <a:ext cx="3886468" cy="463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24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27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186" y="266333"/>
            <a:ext cx="870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ТИПОВЫЕ НАРУШЕНИЯ СРЕДСТВАМИ МАССОВОЙ ИНФОРМАЦИИ</a:t>
            </a:r>
          </a:p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ТРЕБОВАНИЙ ЗАКОНОДАТЕЛЬСТВА РФ О ВЫБОРАХ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3794" y="5781124"/>
            <a:ext cx="11532010" cy="8648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5125" indent="-254000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400" b="1" i="1" dirty="0" smtClean="0">
              <a:solidFill>
                <a:srgbClr val="04617B"/>
              </a:solidFill>
              <a:latin typeface="Arial" pitchFamily="34" charset="0"/>
              <a:cs typeface="Arial" pitchFamily="34" charset="0"/>
            </a:endParaRPr>
          </a:p>
          <a:p>
            <a:pPr marL="365125" indent="-254000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i="1" dirty="0" smtClean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АГИТАЦИЯ С НЕСОВЕРШЕННОЛЕТНИМИ </a:t>
            </a:r>
          </a:p>
          <a:p>
            <a:pPr marL="365125" indent="-254000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1600" i="1" cap="all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 №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67-ФЗ)</a:t>
            </a:r>
            <a:endParaRPr lang="ru-RU" sz="2000" b="1" i="1" cap="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53794" y="5922930"/>
            <a:ext cx="11723209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79" y="1388423"/>
            <a:ext cx="6124575" cy="413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99" y="2669721"/>
            <a:ext cx="6003825" cy="311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28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186" y="266333"/>
            <a:ext cx="870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ТИПОВЫЕ НАРУШЕНИЯ СРЕДСТВАМИ МАССОВОЙ ИНФОРМАЦИИ</a:t>
            </a:r>
          </a:p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ТРЕБОВАНИЙ ЗАКОНОДАТЕЛЬСТВА РФ О ВЫБОРАХ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53794" y="5781124"/>
            <a:ext cx="11723209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77586" y="1281794"/>
            <a:ext cx="724172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Предвыборные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кандидатов, избирательных объединений, иные агитационные материалы, выступления кандидатов и их доверенных лиц, граждан на публичных мероприятиях, в средствах массовой информации не должны содержать призывы к совершению экстремистской деятельности, либо иным способом побуждать к экстремистским деяниям, а также обосновывать или оправдывать экстремизм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Запрещается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агитация, при проведении которой осуществляются пропаганда и публичное демонстрирование нацистской атрибутики или символики либо атрибутики или символики, сходных с нацистской атрибутикой или символикой до степени их смешения.</a:t>
            </a:r>
          </a:p>
        </p:txBody>
      </p:sp>
      <p:pic>
        <p:nvPicPr>
          <p:cNvPr id="8" name="Picture 2" descr="C:\Users\ползователь\Desktop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12866" y="4389120"/>
            <a:ext cx="1341129" cy="101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82594" y="2318657"/>
            <a:ext cx="2392136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254000" algn="ctr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Редакции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</a:t>
            </a:r>
          </a:p>
          <a:p>
            <a:pPr marL="365125" indent="-254000" algn="ctr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вправе</a:t>
            </a:r>
          </a:p>
          <a:p>
            <a:pPr marL="365125" indent="-254000" algn="ctr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убликовать</a:t>
            </a:r>
          </a:p>
          <a:p>
            <a:pPr marL="365125" indent="-254000" algn="ctr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гитационные</a:t>
            </a:r>
          </a:p>
          <a:p>
            <a:pPr marL="365125" indent="-254000" algn="ctr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материалы,</a:t>
            </a:r>
          </a:p>
          <a:p>
            <a:pPr marL="365125" indent="-254000" algn="ctr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одержащие</a:t>
            </a:r>
          </a:p>
          <a:p>
            <a:pPr marL="365125" indent="-254000" algn="ctr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</a:t>
            </a:r>
          </a:p>
          <a:p>
            <a:pPr marL="365125" indent="-254000" algn="ctr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экстремизма!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04049" y="6038063"/>
            <a:ext cx="8515408" cy="8648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5125" indent="-254000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i="1" dirty="0" smtClean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ЭКСТРЕМИЗМ В АГИТАЦИОННЫХ МАТЕРИАЛАХ</a:t>
            </a:r>
            <a:r>
              <a:rPr lang="ru-RU" sz="2000" i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marL="365125" indent="-254000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1600" cap="all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46 Закона №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67-ФЗ, ст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СМИ» </a:t>
            </a:r>
            <a:r>
              <a:rPr lang="ru-RU" sz="2000" i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                          </a:t>
            </a:r>
          </a:p>
          <a:p>
            <a:pPr marL="365125" indent="-254000" algn="r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i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ru-RU" sz="2000" b="1" i="1" cap="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3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0934" y="3860272"/>
            <a:ext cx="5667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4528A"/>
                </a:solidFill>
                <a:latin typeface="Arial Narrow" panose="020B0606020202030204" pitchFamily="34" charset="0"/>
              </a:rPr>
              <a:t>БЛАГОДАРИМ </a:t>
            </a:r>
            <a:r>
              <a:rPr lang="ru-RU" sz="3200" b="1" dirty="0">
                <a:solidFill>
                  <a:srgbClr val="04528A"/>
                </a:solidFill>
                <a:latin typeface="Arial Narrow" panose="020B0606020202030204" pitchFamily="34" charset="0"/>
              </a:rPr>
              <a:t>ЗА ВНИМАНИЕ!</a:t>
            </a:r>
          </a:p>
        </p:txBody>
      </p:sp>
      <p:pic>
        <p:nvPicPr>
          <p:cNvPr id="3" name="Picture 2" descr="C:\Users\U86\Desktop\доклад\lab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832" y="6237328"/>
            <a:ext cx="1968254" cy="43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8991" y="6158975"/>
            <a:ext cx="1745673" cy="241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2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3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186" y="266333"/>
            <a:ext cx="870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ТИПОВЫЕ НАРУШЕНИЯ СРЕДСТВАМИ МАССОВОЙ ИНФОРМАЦИИ</a:t>
            </a:r>
          </a:p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ТРЕБОВАНИЙ ЗАКОНОДАТЕЛЬСТВА РФ О ВЫБОРАХ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" y="5943600"/>
            <a:ext cx="1165822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Компетенция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Роскомнадзора</a:t>
            </a:r>
            <a:endParaRPr lang="ru-RU" sz="3200" i="1" u="sng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35778" y="5743290"/>
            <a:ext cx="11723209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40221" y="1371276"/>
            <a:ext cx="86168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соглашения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порядке взаимодействия Центральной избирательной комиссии РФ, избирательных комиссий субъектов РФ, избирательных комиссий муниципальных образований и Федеральной службы по надзору в сфере связи, информационных технологий и массовых коммуникаций, ее территориальных органов от 30.05.2016 г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дела об административных правонарушениях за нарушение требований выборного законодательства РФ редакциями СМИ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возбуждаются </a:t>
            </a:r>
            <a:r>
              <a:rPr lang="ru-RU" sz="2200" b="1" i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200" b="1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основе решений (постановлений) избирательных </a:t>
            </a:r>
            <a:r>
              <a:rPr lang="ru-RU" sz="2200" b="1" i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комиссий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направляются в суд для рассмотрения и принятия решения о привлечении к административной ответственности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114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4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186" y="266333"/>
            <a:ext cx="870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ТИПОВЫЕ НАРУШЕНИЯ СРЕДСТВАМИ МАССОВОЙ ИНФОРМАЦИИ</a:t>
            </a:r>
          </a:p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ТРЕБОВАНИЙ ЗАКОНОДАТЕЛЬСТВА РФ О ВЫБОРАХ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0979" y="5496705"/>
            <a:ext cx="1147156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 sz="2000" b="1" i="0" u="none" strike="noStrike" kern="1200" baseline="0">
                <a:solidFill>
                  <a:srgbClr val="5B9BD5">
                    <a:lumMod val="75000"/>
                  </a:srgb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2800" b="1" i="1" dirty="0"/>
              <a:t>Должностные лица Роскомнадзора </a:t>
            </a:r>
            <a:r>
              <a:rPr lang="ru-RU" sz="2800" b="1" i="1" dirty="0" smtClean="0"/>
              <a:t>составляют</a:t>
            </a:r>
          </a:p>
          <a:p>
            <a:pPr>
              <a:defRPr sz="2000" b="1" i="0" u="none" strike="noStrike" kern="1200" baseline="0">
                <a:solidFill>
                  <a:srgbClr val="5B9BD5">
                    <a:lumMod val="75000"/>
                  </a:srgb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2800" b="1" i="1" dirty="0" smtClean="0"/>
              <a:t>протоколы </a:t>
            </a:r>
            <a:r>
              <a:rPr lang="ru-RU" sz="2800" b="1" i="1" dirty="0"/>
              <a:t>об </a:t>
            </a:r>
            <a:r>
              <a:rPr lang="ru-RU" sz="2800" b="1" i="1" dirty="0" smtClean="0"/>
              <a:t>АП, предусмотренных </a:t>
            </a:r>
            <a:r>
              <a:rPr lang="ru-RU" sz="2800" b="1" i="1" dirty="0"/>
              <a:t>статьями КоАП </a:t>
            </a:r>
            <a:r>
              <a:rPr lang="ru-RU" sz="2800" b="1" i="1" dirty="0" smtClean="0"/>
              <a:t>РФ             </a:t>
            </a:r>
            <a:endParaRPr lang="ru-RU" sz="2800" i="1" u="sng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2898" y="5273027"/>
            <a:ext cx="11723209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94725" y="1768343"/>
            <a:ext cx="99596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Tx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статья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5.5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нарушение порядка участия СМИ в информационном обеспечении выборов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ч.1 – штраф на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ЮЛ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до 100 т.р.; ч. 2 – до 30 т.р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ClrTx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статья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5.10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агитация вне агитационного периода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(до 100 т.р.)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статья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5.11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агитация лицами, которым участие в ее проведении </a:t>
            </a:r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запрещено</a:t>
            </a:r>
          </a:p>
          <a:p>
            <a:pPr>
              <a:buClrTx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30 т.р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  <a:p>
            <a:pPr>
              <a:buClrTx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статья 5.13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непредоставление возможности обнародовать опровержение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или иное разъяснение в защиту чести, достоинства и деловой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репутации</a:t>
            </a:r>
          </a:p>
          <a:p>
            <a:pPr>
              <a:buClrTx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 т.р.).</a:t>
            </a:r>
          </a:p>
        </p:txBody>
      </p:sp>
      <p:pic>
        <p:nvPicPr>
          <p:cNvPr id="7" name="Picture 2" descr="C:\Users\ползователь\Desktop\ko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51082" y="5406384"/>
            <a:ext cx="769293" cy="1042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259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5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186" y="266333"/>
            <a:ext cx="870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ТИПОВЫЕ НАРУШЕНИЯ СРЕДСТВАМИ МАССОВОЙ ИНФОРМАЦИИ</a:t>
            </a:r>
          </a:p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ТРЕБОВАНИЙ ЗАКОНОДАТЕЛЬСТВА РФ О ВЫБОРАХ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395" y="5010307"/>
            <a:ext cx="1213324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endParaRPr lang="ru-RU" sz="1000" i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i="1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ru-RU" i="1" u="sng" dirty="0" smtClean="0">
                <a:latin typeface="Arial" pitchFamily="34" charset="0"/>
                <a:cs typeface="Arial" pitchFamily="34" charset="0"/>
              </a:rPr>
              <a:t>Примечания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: </a:t>
            </a:r>
            <a:endParaRPr lang="ru-RU" i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i="1" dirty="0" smtClean="0"/>
              <a:t>Если до дня голосования осталось 5 и менее дней срок – не позднее дня, предшествующего дню голосования. </a:t>
            </a:r>
          </a:p>
          <a:p>
            <a:pPr algn="just">
              <a:buFont typeface="Wingdings" pitchFamily="2" charset="2"/>
              <a:buChar char="ü"/>
            </a:pPr>
            <a:r>
              <a:rPr lang="ru-RU" i="1" dirty="0" smtClean="0"/>
              <a:t>   </a:t>
            </a:r>
            <a:r>
              <a:rPr lang="ru-RU" i="1" dirty="0"/>
              <a:t>Если представление поступило в день голосования или на следующий день – немедленно. </a:t>
            </a:r>
          </a:p>
          <a:p>
            <a:pPr algn="just">
              <a:buFont typeface="Wingdings" pitchFamily="2" charset="2"/>
              <a:buChar char="ü"/>
            </a:pPr>
            <a:r>
              <a:rPr lang="ru-RU" i="1" dirty="0"/>
              <a:t>  </a:t>
            </a:r>
            <a:r>
              <a:rPr lang="ru-RU" i="1" dirty="0" smtClean="0"/>
              <a:t>Если </a:t>
            </a:r>
            <a:r>
              <a:rPr lang="ru-RU" i="1" dirty="0"/>
              <a:t>факты, содержащиеся в представлении, требуют дополнительной проверки</a:t>
            </a:r>
            <a:r>
              <a:rPr lang="ru-RU" i="1" dirty="0" smtClean="0"/>
              <a:t>,</a:t>
            </a:r>
          </a:p>
          <a:p>
            <a:pPr algn="just"/>
            <a:r>
              <a:rPr lang="ru-RU" i="1" dirty="0"/>
              <a:t> </a:t>
            </a:r>
            <a:r>
              <a:rPr lang="ru-RU" i="1" dirty="0" smtClean="0"/>
              <a:t>  </a:t>
            </a:r>
            <a:r>
              <a:rPr lang="ru-RU" i="1" dirty="0"/>
              <a:t>- не позднее чем в 10-дневный срок. </a:t>
            </a:r>
            <a:endParaRPr lang="ru-RU" dirty="0">
              <a:latin typeface="Arial Narrow" panose="020B060602020203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36026" y="4827164"/>
            <a:ext cx="11723209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83650" y="2206652"/>
            <a:ext cx="937826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 Срок давности привлечения к ответственности по делам о нарушениях законодательства о выборах - </a:t>
            </a:r>
            <a:r>
              <a:rPr lang="ru-RU" sz="2200" dirty="0">
                <a:solidFill>
                  <a:srgbClr val="FF0000"/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1 год</a:t>
            </a:r>
            <a:r>
              <a:rPr lang="ru-RU" sz="2200" dirty="0"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  <a:cs typeface="Arial" pitchFamily="34" charset="0"/>
              </a:rPr>
              <a:t> Срок рассмотрения </a:t>
            </a:r>
            <a:r>
              <a:rPr lang="ru-RU" sz="2200" u="sng" dirty="0">
                <a:latin typeface="Arial Narrow" panose="020B0606020202030204" pitchFamily="34" charset="0"/>
                <a:cs typeface="Arial" pitchFamily="34" charset="0"/>
              </a:rPr>
              <a:t>представлений</a:t>
            </a:r>
            <a:r>
              <a:rPr lang="ru-RU" sz="2200" dirty="0">
                <a:latin typeface="Arial Narrow" panose="020B0606020202030204" pitchFamily="34" charset="0"/>
                <a:cs typeface="Arial" pitchFamily="34" charset="0"/>
              </a:rPr>
              <a:t> избиркома о проведении соответствующих проверок и пресечении нарушений закона – </a:t>
            </a:r>
            <a:r>
              <a:rPr lang="ru-RU" sz="2200" dirty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5 дней</a:t>
            </a:r>
            <a:r>
              <a:rPr lang="ru-RU" sz="2200" dirty="0" smtClean="0">
                <a:latin typeface="Arial Narrow" panose="020B0606020202030204" pitchFamily="34" charset="0"/>
                <a:cs typeface="Arial" pitchFamily="34" charset="0"/>
              </a:rPr>
              <a:t>.* </a:t>
            </a:r>
            <a:r>
              <a:rPr lang="ru-RU" sz="2200" dirty="0">
                <a:latin typeface="Arial Narrow" panose="020B0606020202030204" pitchFamily="34" charset="0"/>
                <a:cs typeface="Arial" pitchFamily="34" charset="0"/>
              </a:rPr>
              <a:t>(</a:t>
            </a:r>
            <a:r>
              <a:rPr lang="ru-RU" sz="2200" dirty="0">
                <a:latin typeface="Arial Narrow" panose="020B0606020202030204" pitchFamily="34" charset="0"/>
              </a:rPr>
              <a:t>п. 5 ст. 20 </a:t>
            </a:r>
            <a:r>
              <a:rPr lang="ru-RU" sz="2200" dirty="0" smtClean="0">
                <a:latin typeface="Arial Narrow" panose="020B0606020202030204" pitchFamily="34" charset="0"/>
              </a:rPr>
              <a:t>№ 67-ФЗ</a:t>
            </a:r>
            <a:r>
              <a:rPr lang="ru-RU" sz="2200" dirty="0">
                <a:latin typeface="Arial Narrow" panose="020B0606020202030204" pitchFamily="34" charset="0"/>
              </a:rPr>
              <a:t>)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2200" dirty="0">
                <a:latin typeface="Arial Narrow" panose="020B0606020202030204" pitchFamily="34" charset="0"/>
              </a:rPr>
              <a:t> Госорганы обязаны предоставлять избиркомам необходимые сведения, давать ответы на обращения. Сроки – те же, что и по представлению. (п. 19 ст. </a:t>
            </a:r>
            <a:r>
              <a:rPr lang="ru-RU" sz="2200" dirty="0" smtClean="0">
                <a:latin typeface="Arial Narrow" panose="020B0606020202030204" pitchFamily="34" charset="0"/>
              </a:rPr>
              <a:t>20 № 67-ФЗ)</a:t>
            </a:r>
            <a:endParaRPr lang="ru-RU" sz="2200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107" y="1598518"/>
            <a:ext cx="1860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СРОКИ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8" descr="C:\Documents and Settings\krehalev\Desktop\regnum_picture_1461441387632961_norm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9373" y="166744"/>
            <a:ext cx="1299308" cy="90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8109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6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5355" y="289004"/>
            <a:ext cx="870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ТИПОВЫЕ НАРУШЕНИЯ СРЕДСТВАМИ МАССОВОЙ ИНФОРМАЦИИ</a:t>
            </a:r>
          </a:p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ТРЕБОВАНИЙ ЗАКОНОДАТЕЛЬСТВА РФ О ВЫБОРАХ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97592229"/>
              </p:ext>
            </p:extLst>
          </p:nvPr>
        </p:nvGraphicFramePr>
        <p:xfrm>
          <a:off x="577265" y="1466498"/>
          <a:ext cx="11123376" cy="4424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8954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7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186" y="266333"/>
            <a:ext cx="870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ТИПОВЫЕ НАРУШЕНИЯ СРЕДСТВАМИ МАССОВОЙ ИНФОРМАЦИИ</a:t>
            </a:r>
          </a:p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ТРЕБОВАНИЙ ЗАКОНОДАТЕЛЬСТВА РФ О ВЫБОРАХ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4105" y="6075848"/>
            <a:ext cx="1138843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 sz="2000" b="1" i="0" u="none" strike="noStrike" kern="1200" baseline="0">
                <a:solidFill>
                  <a:srgbClr val="5B9BD5">
                    <a:lumMod val="75000"/>
                  </a:srgb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3200" b="1" i="1" dirty="0">
                <a:solidFill>
                  <a:srgbClr val="0070C0"/>
                </a:solidFill>
                <a:latin typeface="Arial Narrow" panose="020B0606020202030204" pitchFamily="34" charset="0"/>
                <a:cs typeface="Arial" charset="0"/>
              </a:rPr>
              <a:t>Предвыборная </a:t>
            </a:r>
            <a:r>
              <a:rPr lang="ru-RU" sz="3200" b="1" i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charset="0"/>
              </a:rPr>
              <a:t>агитация</a:t>
            </a:r>
            <a:r>
              <a:rPr lang="ru-RU" sz="32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            </a:t>
            </a:r>
            <a:endParaRPr lang="ru-RU" sz="3200" i="1" u="sng" dirty="0" smtClean="0">
              <a:solidFill>
                <a:srgbClr val="0070C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36026" y="5902036"/>
            <a:ext cx="11723209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56941" y="1420720"/>
            <a:ext cx="935635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ClrTx/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Предвыборная агитация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деятельность, осуществляемая </a:t>
            </a:r>
            <a:r>
              <a:rPr lang="ru-RU" sz="2100" b="1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период</a:t>
            </a:r>
          </a:p>
          <a:p>
            <a:pPr algn="ctr">
              <a:spcBef>
                <a:spcPts val="0"/>
              </a:spcBef>
              <a:buClrTx/>
              <a:buNone/>
            </a:pPr>
            <a:r>
              <a:rPr lang="ru-RU" sz="2100" b="1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избирательной кампании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имеющая целью побудить или</a:t>
            </a:r>
          </a:p>
          <a:p>
            <a:pPr algn="ctr">
              <a:spcBef>
                <a:spcPts val="0"/>
              </a:spcBef>
              <a:buClrTx/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побуждающая избирателей к голосованию </a:t>
            </a:r>
            <a:r>
              <a:rPr lang="ru-RU" sz="2100" b="1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 или против кандидата</a:t>
            </a:r>
            <a:endParaRPr lang="ru-RU" sz="21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463" y="2825737"/>
            <a:ext cx="3320052" cy="2800767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Избирательная кампания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деятельность по подготовке и проведению выборов, осуществляемая в период </a:t>
            </a:r>
          </a:p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 дня официального опубликования решения о назначении выборов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дня представления избиркомом отчета о расходовании средств бюджета, выделенных на проведение выборов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7732" y="2872839"/>
            <a:ext cx="4447580" cy="646331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Кандидат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лицо,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выдвинутое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установленном законом порядке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6882" y="3967438"/>
            <a:ext cx="4433455" cy="1754326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Кандидат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считается выдвинутым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приобретает права и обязанности кандидата,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после поступления в избирком заявления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письменной форме выдвинутого лица о согласии баллотироваться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право с вырезом 16"/>
          <p:cNvSpPr/>
          <p:nvPr/>
        </p:nvSpPr>
        <p:spPr>
          <a:xfrm rot="5400000">
            <a:off x="2239384" y="2457994"/>
            <a:ext cx="368978" cy="270768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6"/>
          <p:cNvSpPr/>
          <p:nvPr/>
        </p:nvSpPr>
        <p:spPr>
          <a:xfrm rot="5400000">
            <a:off x="6377033" y="2505864"/>
            <a:ext cx="368978" cy="270768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с вырезом 16"/>
          <p:cNvSpPr/>
          <p:nvPr/>
        </p:nvSpPr>
        <p:spPr>
          <a:xfrm rot="5400000">
            <a:off x="6399883" y="3601079"/>
            <a:ext cx="368978" cy="270768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C:\Users\u112\Desktop\ВЫБОРЫ_2017_2018\ВЫБОРЫ_презентации\ВЫБОРЫ_презентация\Нарушения СМИ\agitation-выбор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508" y="154258"/>
            <a:ext cx="1600792" cy="81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077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8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186" y="266333"/>
            <a:ext cx="870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ТИПОВЫЕ НАРУШЕНИЯ СРЕДСТВАМИ МАССОВОЙ ИНФОРМАЦИИ</a:t>
            </a:r>
          </a:p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ТРЕБОВАНИЙ ЗАКОНОДАТЕЛЬСТВА РФ О ВЫБОРАХ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8928" y="5957684"/>
            <a:ext cx="11547132" cy="5801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5125" indent="-254000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i="1" dirty="0" smtClean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НЕЗАКОННАЯ АГИТАЦИЯ В СМИ</a:t>
            </a:r>
          </a:p>
          <a:p>
            <a:pPr marL="365125" indent="-254000" algn="r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i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                               </a:t>
            </a:r>
            <a:endParaRPr lang="ru-RU" sz="2000" i="1" cap="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90688" y="5643321"/>
            <a:ext cx="11723209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3127" y="1358171"/>
            <a:ext cx="9606161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ПРЕДВЫБОРНОЙ </a:t>
            </a:r>
            <a:r>
              <a:rPr lang="ru-RU" sz="20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АГИТАЦИЕЙ ПРИЗНАЮТСЯ СЛЕДУЮЩИЕ ДЕЙСТВИЯ</a:t>
            </a:r>
            <a:endParaRPr lang="ru-RU" sz="2000" i="1" cap="all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1200"/>
              </a:spcAft>
              <a:buAutoNum type="arabicParenR"/>
            </a:pP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призывы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голосовать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ПРОТИВ кандидата</a:t>
            </a:r>
          </a:p>
          <a:p>
            <a:pPr>
              <a:spcAft>
                <a:spcPts val="1200"/>
              </a:spcAft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) выражение предпочтения кандидату, партии, выдвинувшей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кандидата </a:t>
            </a:r>
          </a:p>
          <a:p>
            <a:pPr>
              <a:spcAft>
                <a:spcPts val="1200"/>
              </a:spcAft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) описание возможных последствий избрания или неизбрания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кандидата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4) распространение информации с явным преобладанием 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сведений о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каких-либо кандидатах, политических партиях, выдвинувших кандидатов,  в сочетании с </a:t>
            </a:r>
            <a:r>
              <a:rPr lang="ru-RU" sz="2200" u="sng" dirty="0">
                <a:latin typeface="Arial" panose="020B0604020202020204" pitchFamily="34" charset="0"/>
                <a:cs typeface="Arial" panose="020B0604020202020204" pitchFamily="34" charset="0"/>
              </a:rPr>
              <a:t>позитивными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 либо  </a:t>
            </a:r>
            <a:r>
              <a:rPr lang="ru-RU" sz="2200" u="sng" dirty="0">
                <a:latin typeface="Arial" panose="020B0604020202020204" pitchFamily="34" charset="0"/>
                <a:cs typeface="Arial" panose="020B0604020202020204" pitchFamily="34" charset="0"/>
              </a:rPr>
              <a:t>негативными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комментариями        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ClrTx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u112\Desktop\ВЫБОРЫ_2017_2018\ВЫБОРЫ_презентации\ВЫБОРЫ_презентация\Нарушения СМИ\agitation-выбор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508" y="154258"/>
            <a:ext cx="1600792" cy="81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112\Desktop\ВЫБОРЫ_2017_2018\ВЫБОРЫ_презентации\ВЫБОРЫ_презентация\Нарушения СМИ\02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02" y="3028950"/>
            <a:ext cx="3014358" cy="224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8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9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186" y="266333"/>
            <a:ext cx="870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ТИПОВЫЕ НАРУШЕНИЯ СРЕДСТВАМИ МАССОВОЙ ИНФОРМАЦИИ</a:t>
            </a:r>
          </a:p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ТРЕБОВАНИЙ ЗАКОНОДАТЕЛЬСТВА РФ О ВЫБОРАХ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394" y="6151418"/>
            <a:ext cx="11418665" cy="295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5125" indent="-254000">
              <a:lnSpc>
                <a:spcPct val="80000"/>
              </a:lnSpc>
              <a:spcBef>
                <a:spcPts val="3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i="1" dirty="0" smtClean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НЕЗАКОННАЯ АГИТАЦИЯ В СМИ</a:t>
            </a:r>
            <a:r>
              <a:rPr lang="ru-RU" sz="2000" i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                               </a:t>
            </a:r>
            <a:endParaRPr lang="ru-RU" sz="2000" i="1" cap="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2905" y="5955908"/>
            <a:ext cx="11723209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88928" y="1284693"/>
            <a:ext cx="960616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ClrTx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u112\Desktop\ВЫБОРЫ_2017_2018\ВЫБОРЫ_презентации\ВЫБОРЫ_презентация\Нарушения СМИ\agitation-выбор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508" y="154258"/>
            <a:ext cx="1600792" cy="81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28" y="1461406"/>
            <a:ext cx="6780279" cy="412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ползователь\Desktop\8fab33650fb6a0148ea492694e9459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9748" y="2996292"/>
            <a:ext cx="5146478" cy="289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ползователь\Desktop\0u1399ed02-ed72e520-396a0823.jpg-682x682-pa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29664" y="1355271"/>
            <a:ext cx="334645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64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2247</Words>
  <Application>Microsoft Office PowerPoint</Application>
  <PresentationFormat>Широкоэкранный</PresentationFormat>
  <Paragraphs>297</Paragraphs>
  <Slides>29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Arial Narrow</vt:lpstr>
      <vt:lpstr>Calibri</vt:lpstr>
      <vt:lpstr>Calibri Light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Кожокарь</cp:lastModifiedBy>
  <cp:revision>166</cp:revision>
  <dcterms:created xsi:type="dcterms:W3CDTF">2017-03-30T09:39:38Z</dcterms:created>
  <dcterms:modified xsi:type="dcterms:W3CDTF">2018-08-02T13:01:16Z</dcterms:modified>
</cp:coreProperties>
</file>