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324" r:id="rId3"/>
    <p:sldId id="355" r:id="rId4"/>
    <p:sldId id="362" r:id="rId5"/>
    <p:sldId id="356" r:id="rId6"/>
    <p:sldId id="357" r:id="rId7"/>
    <p:sldId id="358" r:id="rId8"/>
    <p:sldId id="318" r:id="rId9"/>
    <p:sldId id="321" r:id="rId10"/>
    <p:sldId id="353" r:id="rId11"/>
    <p:sldId id="328" r:id="rId12"/>
    <p:sldId id="271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8787" autoAdjust="0"/>
  </p:normalViewPr>
  <p:slideViewPr>
    <p:cSldViewPr>
      <p:cViewPr varScale="1">
        <p:scale>
          <a:sx n="75" d="100"/>
          <a:sy n="75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1C88BC6-09C4-4C94-8500-BCF947E07829}" type="datetimeFigureOut">
              <a:rPr lang="ru-RU"/>
              <a:pPr>
                <a:defRPr/>
              </a:pPr>
              <a:t>01.08.2018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2667790-36C7-46E4-8C31-E08D134C40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C5DE67-FE38-4372-BA03-6A0DCA9BD6C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81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EA47C2A-761E-4E72-BADC-F8C77893FAB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9F3B891-E31E-4AA8-804D-1CE2B19C7BC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ru-RU" sz="1400" b="0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CAA58A-F42A-4C2F-8CFB-735AB4DE570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ru-RU" sz="1400" b="1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CAA58A-F42A-4C2F-8CFB-735AB4DE570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837B607-6FC4-47D0-B6B0-03715185F33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ru-RU" sz="1400" b="1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CAA58A-F42A-4C2F-8CFB-735AB4DE570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ru-RU" sz="1400" b="1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CAA58A-F42A-4C2F-8CFB-735AB4DE570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ru-RU" sz="1400" b="1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CAA58A-F42A-4C2F-8CFB-735AB4DE570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F6415E8-B412-4814-927F-99C340E0115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C9FC33C-B75A-429A-AEC1-E2A1CED6E44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52551-575A-49FA-9A60-47CFBCEB2DE7}" type="datetimeFigureOut">
              <a:rPr lang="en-US"/>
              <a:pPr>
                <a:defRPr/>
              </a:pPr>
              <a:t>8/1/2018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A7B121C-2AB2-463F-BF81-4F2071EA92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00F29-3402-4D38-A064-431F82529A91}" type="datetimeFigureOut">
              <a:rPr lang="en-US"/>
              <a:pPr>
                <a:defRPr/>
              </a:pPr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EC7CA-F3A3-4F0A-BD5C-B9611FB6A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D79C8-DD23-4C13-BFC6-7914337A7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16D69-DE0E-4B01-8226-D346382F13EF}" type="datetimeFigureOut">
              <a:rPr lang="en-US"/>
              <a:pPr>
                <a:defRPr/>
              </a:pPr>
              <a:t>8/1/2018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3C029-1C00-44A1-8EF9-F6EDAB227026}" type="datetimeFigureOut">
              <a:rPr lang="en-US"/>
              <a:pPr>
                <a:defRPr/>
              </a:pPr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B9766-442A-470B-8BC5-B3310337A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4994C-C3D4-4101-9B2E-A639857DACBD}" type="datetimeFigureOut">
              <a:rPr lang="en-US"/>
              <a:pPr>
                <a:defRPr/>
              </a:pPr>
              <a:t>8/1/2018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F99F855-2E3A-40EF-B6B8-B8A46638C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C7349-E2F2-4981-84BF-DE39FEC1933F}" type="datetimeFigureOut">
              <a:rPr lang="en-US"/>
              <a:pPr>
                <a:defRPr/>
              </a:pPr>
              <a:t>8/1/2018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D9871-63A6-4160-9906-11843C64A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Oval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97BA0-CC95-4C87-B1A0-B872CCECDE09}" type="datetimeFigureOut">
              <a:rPr lang="en-US"/>
              <a:pPr>
                <a:defRPr/>
              </a:pPr>
              <a:t>8/1/2018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A6CC823F-A2C7-4FF9-B132-F1314A28E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21A33-808D-49C1-9562-002FC445BDF5}" type="datetimeFigureOut">
              <a:rPr lang="en-US"/>
              <a:pPr>
                <a:defRPr/>
              </a:pPr>
              <a:t>8/1/2018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141B7-2E4C-4117-84B4-66A469D58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33A5B-01CC-4857-9A36-F8BCC39CBA91}" type="datetimeFigureOut">
              <a:rPr lang="en-US"/>
              <a:pPr>
                <a:defRPr/>
              </a:pPr>
              <a:t>8/1/2018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020EDDD-F324-4622-8E64-2C59B8223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94724C2-BCE6-4E04-994D-BCC2427CF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307FF-139B-4372-B24A-CA847218B59A}" type="datetimeFigureOut">
              <a:rPr lang="en-US"/>
              <a:pPr>
                <a:defRPr/>
              </a:pPr>
              <a:t>8/1/2018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AEA88-C6DB-47BE-96C8-CBB52AA745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3AE15-1B70-4DF6-A987-D590D0C4824A}" type="datetimeFigureOut">
              <a:rPr lang="en-US"/>
              <a:pPr>
                <a:defRPr/>
              </a:pPr>
              <a:t>8/1/2018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931F03-EDFB-4981-BF7A-B5599486A801}" type="datetimeFigureOut">
              <a:rPr lang="en-US"/>
              <a:pPr>
                <a:defRPr/>
              </a:pPr>
              <a:t>8/1/2018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3DFB41-87E0-47D8-9D63-598982685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  <a:alpha val="85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851648" cy="2057400"/>
          </a:xfrm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СМИ и выборы: основные требования действующего законодательства 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2" descr="C:\Users\ползователь\Documents\image46310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971800"/>
            <a:ext cx="40640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6800" y="5486400"/>
            <a:ext cx="72390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Управление Роскомнадзора по Архангельской области и Ненецкому автономному округу – 2018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228600"/>
            <a:ext cx="8686800" cy="762000"/>
          </a:xfrm>
          <a:solidFill>
            <a:schemeClr val="bg1">
              <a:alpha val="38000"/>
            </a:schemeClr>
          </a:solidFill>
        </p:spPr>
        <p:txBody>
          <a:bodyPr>
            <a:noAutofit/>
          </a:bodyPr>
          <a:lstStyle/>
          <a:p>
            <a:pPr marL="274320" indent="-274320" algn="ctr" fontAlgn="auto">
              <a:spcBef>
                <a:spcPts val="0"/>
              </a:spcBef>
              <a:spcAft>
                <a:spcPts val="0"/>
              </a:spcAft>
              <a:buClrTx/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04617B"/>
                </a:solidFill>
                <a:latin typeface="Arial" pitchFamily="34" charset="0"/>
                <a:ea typeface="+mj-ea"/>
                <a:cs typeface="Arial" pitchFamily="34" charset="0"/>
              </a:rPr>
              <a:t>Приостановка выпуска СМИ за нарушение законодательства о выборах (ст. 16.1 Закона о СМИ)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600200"/>
            <a:ext cx="8686800" cy="1108075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1.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Одно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нарушение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2000" u="sng" dirty="0">
                <a:latin typeface="Arial" pitchFamily="34" charset="0"/>
                <a:cs typeface="Arial" pitchFamily="34" charset="0"/>
              </a:rPr>
              <a:t>решение суда вступило в силу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 </a:t>
            </a:r>
            <a:r>
              <a:rPr lang="ru-RU" sz="2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повторное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избирком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вправе обратиться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в РКН с представлением о приостановлении выпуска СМИ.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" y="4495800"/>
            <a:ext cx="8686800" cy="1108075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3. РКН не вправе отказаться от обращения в суд, если СМИ совершило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более 2 нарушений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(</a:t>
            </a:r>
            <a:r>
              <a:rPr lang="ru-RU" sz="2000" u="sng" dirty="0">
                <a:latin typeface="Arial" pitchFamily="34" charset="0"/>
                <a:cs typeface="Arial" pitchFamily="34" charset="0"/>
              </a:rPr>
              <a:t>решения суда вступили в  силу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2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Материалы направляются в суд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без проверки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 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" y="3048000"/>
            <a:ext cx="8686800" cy="1108075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latin typeface="Arial" pitchFamily="34" charset="0"/>
                <a:cs typeface="Arial" pitchFamily="34" charset="0"/>
              </a:rPr>
              <a:t>2. РКН с привлечением заинтересованных лиц </a:t>
            </a:r>
            <a:r>
              <a:rPr lang="ru-RU" sz="2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проверяет факты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. Если они подтверждаются - обращается в суд. Если нет - направляет в избирком отказ. </a:t>
            </a:r>
          </a:p>
        </p:txBody>
      </p:sp>
      <p:sp>
        <p:nvSpPr>
          <p:cNvPr id="9" name="Стрелка вправо с вырезом 16"/>
          <p:cNvSpPr/>
          <p:nvPr/>
        </p:nvSpPr>
        <p:spPr>
          <a:xfrm rot="5400000">
            <a:off x="4283075" y="2824163"/>
            <a:ext cx="280988" cy="119062"/>
          </a:xfrm>
          <a:prstGeom prst="notched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с вырезом 16"/>
          <p:cNvSpPr/>
          <p:nvPr/>
        </p:nvSpPr>
        <p:spPr>
          <a:xfrm rot="5400000">
            <a:off x="4338638" y="4271962"/>
            <a:ext cx="280988" cy="119063"/>
          </a:xfrm>
          <a:prstGeom prst="notched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38150"/>
          </a:xfrm>
        </p:spPr>
        <p:txBody>
          <a:bodyPr/>
          <a:lstStyle/>
          <a:p>
            <a:r>
              <a:rPr lang="ru-RU" sz="2800" b="1" smtClean="0">
                <a:solidFill>
                  <a:srgbClr val="7B9899"/>
                </a:solidFill>
                <a:latin typeface="Arial" charset="0"/>
                <a:cs typeface="Arial" charset="0"/>
              </a:rPr>
              <a:t>Список источников информации</a:t>
            </a:r>
            <a:endParaRPr lang="ru-RU" sz="2800" smtClean="0">
              <a:solidFill>
                <a:srgbClr val="7B9899"/>
              </a:solidFill>
              <a:latin typeface="Arial" charset="0"/>
              <a:cs typeface="Arial" charset="0"/>
            </a:endParaRPr>
          </a:p>
        </p:txBody>
      </p:sp>
      <p:sp>
        <p:nvSpPr>
          <p:cNvPr id="53250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endParaRPr lang="ru-RU" sz="1600" smtClean="0"/>
          </a:p>
          <a:p>
            <a:pPr>
              <a:buFont typeface="Wingdings 2" pitchFamily="18" charset="2"/>
              <a:buNone/>
            </a:pPr>
            <a:r>
              <a:rPr lang="en-US" sz="160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16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427163"/>
            <a:ext cx="8001000" cy="46935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600"/>
              </a:spcAft>
              <a:buFontTx/>
              <a:buAutoNum type="arabicParenR"/>
              <a:defRPr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Федеральный закон «Об основных гарантиях избирательных прав и права на участие в референдуме граждан Российской Федерации» от 12.06.2002 № 67-ФЗ.</a:t>
            </a:r>
          </a:p>
          <a:p>
            <a:pPr marL="457200" indent="-457200" fontAlgn="auto">
              <a:spcBef>
                <a:spcPts val="0"/>
              </a:spcBef>
              <a:spcAft>
                <a:spcPts val="600"/>
              </a:spcAft>
              <a:buFontTx/>
              <a:buAutoNum type="arabicParenR"/>
              <a:defRPr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Постановление </a:t>
            </a:r>
            <a:r>
              <a:rPr lang="ru-RU" sz="1900" dirty="0">
                <a:latin typeface="Arial" pitchFamily="34" charset="0"/>
                <a:cs typeface="Arial" pitchFamily="34" charset="0"/>
              </a:rPr>
              <a:t>Конституционного суда РФ от 30.10.2003 № 15-П «По делу о проверке конституционности отдельных положений Федерального закона «Об основных гарантиях избирательных прав и права на участие в референдуме граждан Российской Федерации» в связи с запросом группы депутатов Государственной думы и жалобами граждан С.А. </a:t>
            </a:r>
            <a:r>
              <a:rPr lang="ru-RU" sz="1900" dirty="0" err="1">
                <a:latin typeface="Arial" pitchFamily="34" charset="0"/>
                <a:cs typeface="Arial" pitchFamily="34" charset="0"/>
              </a:rPr>
              <a:t>Бунтмана</a:t>
            </a:r>
            <a:r>
              <a:rPr lang="ru-RU" sz="1900" dirty="0">
                <a:latin typeface="Arial" pitchFamily="34" charset="0"/>
                <a:cs typeface="Arial" pitchFamily="34" charset="0"/>
              </a:rPr>
              <a:t>, К.А. Катаняна и К.С. Рожкова».</a:t>
            </a:r>
          </a:p>
          <a:p>
            <a:pPr marL="457200" indent="-457200" fontAlgn="auto">
              <a:spcBef>
                <a:spcPts val="0"/>
              </a:spcBef>
              <a:spcAft>
                <a:spcPts val="600"/>
              </a:spcAft>
              <a:buFontTx/>
              <a:buAutoNum type="arabicParenR"/>
              <a:defRPr/>
            </a:pPr>
            <a:r>
              <a:rPr lang="ru-RU" sz="1900" dirty="0">
                <a:latin typeface="Arial" pitchFamily="34" charset="0"/>
                <a:cs typeface="Arial" pitchFamily="34" charset="0"/>
              </a:rPr>
              <a:t>Постановление Пленума Верховного суда РФ от 31.03.2011 № 5 «О практике рассмотрения судами дел о защите избирательных прав и права на участие в референдуме граждан Российской Федерации».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7851648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C:\Users\ползователь\Documents\image46310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4038600"/>
            <a:ext cx="40640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1" descr="C:\Documents and Settings\krehalev\Desktop\copyright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7100" y="6134100"/>
            <a:ext cx="2667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162800" y="6123801"/>
            <a:ext cx="1828800" cy="292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А.В. Крехалев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610600" cy="4572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7B9899"/>
                </a:solidFill>
                <a:latin typeface="Arial" charset="0"/>
                <a:cs typeface="Arial" charset="0"/>
              </a:rPr>
              <a:t>ОСНОВНЫЕ ПРИНЦИПЫ ИНФОРМИРОВАНИЯ В СМИ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4000"/>
            <a:ext cx="8839200" cy="4876800"/>
          </a:xfrm>
          <a:solidFill>
            <a:schemeClr val="bg2">
              <a:lumMod val="75000"/>
              <a:alpha val="50000"/>
            </a:schemeClr>
          </a:solidFill>
          <a:ln>
            <a:solidFill>
              <a:schemeClr val="accent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marL="274320" indent="-27432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СМИ свободны в своей деятельности     </a:t>
            </a:r>
          </a:p>
          <a:p>
            <a:pPr marL="274320" indent="-27432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по информированию избирателей, </a:t>
            </a:r>
          </a:p>
          <a:p>
            <a:pPr marL="274320" indent="-27432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НО…</a:t>
            </a:r>
          </a:p>
          <a:p>
            <a:pPr marL="274320" indent="-27432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СМИ не являются самостоятельным</a:t>
            </a:r>
          </a:p>
          <a:p>
            <a:pPr marL="274320" indent="-27432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субъектом предвыборной агитации, поэтому соблюдаем принципы: </a:t>
            </a:r>
          </a:p>
          <a:p>
            <a:pPr marL="274320" indent="-27432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объективности, </a:t>
            </a:r>
          </a:p>
          <a:p>
            <a:pPr marL="274320" indent="-27432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достоверности,</a:t>
            </a:r>
          </a:p>
          <a:p>
            <a:pPr marL="274320" indent="-27432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равенства прав кандидатов (партий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274320" indent="-274320" fontAlgn="auto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610600" cy="4572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7B9899"/>
                </a:solidFill>
                <a:latin typeface="Arial" charset="0"/>
                <a:cs typeface="Arial" charset="0"/>
              </a:rPr>
              <a:t>ОСНОВНЫЕ ПРИНЦИПЫ ИНФОРМИРОВАНИЯ В СМИ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4000"/>
            <a:ext cx="8839200" cy="4876800"/>
          </a:xfrm>
          <a:solidFill>
            <a:schemeClr val="bg2">
              <a:lumMod val="75000"/>
              <a:alpha val="50000"/>
            </a:schemeClr>
          </a:solidFill>
          <a:ln>
            <a:solidFill>
              <a:schemeClr val="accent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Достоверные и объективные сведения о кандидате в рамках информирования могут 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б</a:t>
            </a:r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льшей мере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помочь избирателю сформировать свои предпочтения, чем просто призывы голосовать «за» или «против» </a:t>
            </a:r>
          </a:p>
          <a:p>
            <a:pPr>
              <a:buNone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 (из Постановления КС РФ от 30.10.2003 N 15-П)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8839200" cy="990600"/>
          </a:xfrm>
          <a:solidFill>
            <a:schemeClr val="bg1">
              <a:alpha val="50195"/>
            </a:schemeClr>
          </a:solidFill>
        </p:spPr>
        <p:txBody>
          <a:bodyPr/>
          <a:lstStyle/>
          <a:p>
            <a:pPr algn="ctr">
              <a:spcBef>
                <a:spcPct val="0"/>
              </a:spcBef>
              <a:buClrTx/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Действия, признаваемые предвыборной агитацией (п.2 ст. 48 № 67-ФЗ)</a:t>
            </a:r>
            <a:endParaRPr lang="ru-RU" sz="2800" dirty="0" smtClean="0">
              <a:latin typeface="Arial" charset="0"/>
              <a:cs typeface="Arial" charset="0"/>
            </a:endParaRPr>
          </a:p>
        </p:txBody>
      </p:sp>
      <p:sp>
        <p:nvSpPr>
          <p:cNvPr id="26630" name="Rectangle 14"/>
          <p:cNvSpPr>
            <a:spLocks noChangeArrowheads="1"/>
          </p:cNvSpPr>
          <p:nvPr/>
        </p:nvSpPr>
        <p:spPr bwMode="auto">
          <a:xfrm>
            <a:off x="228600" y="1447800"/>
            <a:ext cx="8686800" cy="38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68325" indent="-457200">
              <a:lnSpc>
                <a:spcPct val="80000"/>
              </a:lnSpc>
              <a:spcBef>
                <a:spcPts val="3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300" dirty="0" smtClean="0"/>
              <a:t>-  </a:t>
            </a:r>
            <a:r>
              <a:rPr lang="ru-RU" sz="2300" b="1" dirty="0" smtClean="0">
                <a:solidFill>
                  <a:srgbClr val="FF0000"/>
                </a:solidFill>
              </a:rPr>
              <a:t>призывы </a:t>
            </a:r>
            <a:r>
              <a:rPr lang="ru-RU" sz="2300" b="1" dirty="0">
                <a:solidFill>
                  <a:srgbClr val="FF0000"/>
                </a:solidFill>
              </a:rPr>
              <a:t>голосовать </a:t>
            </a:r>
            <a:r>
              <a:rPr lang="ru-RU" sz="2300" b="1" dirty="0" smtClean="0">
                <a:solidFill>
                  <a:srgbClr val="FF0000"/>
                </a:solidFill>
              </a:rPr>
              <a:t>за </a:t>
            </a:r>
            <a:r>
              <a:rPr lang="ru-RU" sz="2300" b="1" dirty="0">
                <a:solidFill>
                  <a:srgbClr val="FF0000"/>
                </a:solidFill>
              </a:rPr>
              <a:t>или против кандидата;</a:t>
            </a:r>
          </a:p>
        </p:txBody>
      </p:sp>
      <p:sp>
        <p:nvSpPr>
          <p:cNvPr id="26632" name="Rectangle 17"/>
          <p:cNvSpPr>
            <a:spLocks noChangeArrowheads="1"/>
          </p:cNvSpPr>
          <p:nvPr/>
        </p:nvSpPr>
        <p:spPr bwMode="auto">
          <a:xfrm>
            <a:off x="228600" y="1676400"/>
            <a:ext cx="8686800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5125" indent="-254000">
              <a:lnSpc>
                <a:spcPct val="90000"/>
              </a:lnSpc>
              <a:buFontTx/>
              <a:buChar char="-"/>
              <a:tabLst>
                <a:tab pos="365125" algn="l"/>
                <a:tab pos="1279525" algn="l"/>
                <a:tab pos="2193925" algn="l"/>
                <a:tab pos="3108325" algn="l"/>
                <a:tab pos="4022725" algn="l"/>
                <a:tab pos="4937125" algn="l"/>
                <a:tab pos="5851525" algn="l"/>
                <a:tab pos="6765925" algn="l"/>
                <a:tab pos="7680325" algn="l"/>
                <a:tab pos="8594725" algn="l"/>
                <a:tab pos="9509125" algn="l"/>
                <a:tab pos="10423525" algn="l"/>
              </a:tabLst>
            </a:pPr>
            <a:r>
              <a:rPr lang="ru-RU" sz="2300" b="1" dirty="0" smtClean="0"/>
              <a:t>выражение </a:t>
            </a:r>
            <a:r>
              <a:rPr lang="ru-RU" sz="2300" b="1" dirty="0"/>
              <a:t>предпочтения </a:t>
            </a:r>
            <a:r>
              <a:rPr lang="ru-RU" sz="2300" b="1" dirty="0" smtClean="0"/>
              <a:t>кандидату или </a:t>
            </a:r>
            <a:r>
              <a:rPr lang="ru-RU" sz="2300" b="1" dirty="0"/>
              <a:t>партии, </a:t>
            </a:r>
            <a:endParaRPr lang="ru-RU" sz="2300" b="1" dirty="0" smtClean="0"/>
          </a:p>
          <a:p>
            <a:pPr marL="365125" indent="-254000">
              <a:lnSpc>
                <a:spcPct val="90000"/>
              </a:lnSpc>
              <a:tabLst>
                <a:tab pos="365125" algn="l"/>
                <a:tab pos="1279525" algn="l"/>
                <a:tab pos="2193925" algn="l"/>
                <a:tab pos="3108325" algn="l"/>
                <a:tab pos="4022725" algn="l"/>
                <a:tab pos="4937125" algn="l"/>
                <a:tab pos="5851525" algn="l"/>
                <a:tab pos="6765925" algn="l"/>
                <a:tab pos="7680325" algn="l"/>
                <a:tab pos="8594725" algn="l"/>
                <a:tab pos="9509125" algn="l"/>
                <a:tab pos="10423525" algn="l"/>
              </a:tabLst>
            </a:pPr>
            <a:r>
              <a:rPr lang="ru-RU" sz="2300" b="1" dirty="0" smtClean="0"/>
              <a:t>   выдвинувшей кандидата</a:t>
            </a:r>
            <a:endParaRPr lang="ru-RU" sz="2300" b="1" i="1" dirty="0">
              <a:solidFill>
                <a:srgbClr val="0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" y="2209800"/>
            <a:ext cx="891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254000">
              <a:spcBef>
                <a:spcPts val="3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300" dirty="0" smtClean="0"/>
              <a:t>-  </a:t>
            </a:r>
            <a:r>
              <a:rPr lang="ru-RU" sz="2300" b="1" dirty="0" smtClean="0"/>
              <a:t>описание возможных последствий избрания или </a:t>
            </a:r>
            <a:r>
              <a:rPr lang="ru-RU" sz="2300" b="1" dirty="0" err="1" smtClean="0"/>
              <a:t>неизбрания</a:t>
            </a:r>
            <a:r>
              <a:rPr lang="ru-RU" sz="2300" b="1" dirty="0" smtClean="0"/>
              <a:t> кандидата;</a:t>
            </a:r>
            <a:endParaRPr lang="ru-RU" sz="23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4800" y="2819400"/>
            <a:ext cx="86106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300" dirty="0" smtClean="0"/>
              <a:t>  </a:t>
            </a:r>
            <a:r>
              <a:rPr lang="ru-RU" sz="2300" b="1" dirty="0" smtClean="0"/>
              <a:t>распространение информации с явным </a:t>
            </a:r>
          </a:p>
          <a:p>
            <a:r>
              <a:rPr lang="ru-RU" sz="2300" b="1" dirty="0" smtClean="0"/>
              <a:t>   преобладанием сведений о каких-либо кандидатах, </a:t>
            </a:r>
          </a:p>
          <a:p>
            <a:r>
              <a:rPr lang="ru-RU" sz="2300" b="1" dirty="0" smtClean="0"/>
              <a:t>   политических партиях, выдвинувших кандидатов,  в   </a:t>
            </a:r>
          </a:p>
          <a:p>
            <a:r>
              <a:rPr lang="ru-RU" sz="2300" b="1" dirty="0" smtClean="0"/>
              <a:t>   сочетании с комментариями - позитивными либо    </a:t>
            </a:r>
          </a:p>
          <a:p>
            <a:r>
              <a:rPr lang="ru-RU" sz="2300" b="1" dirty="0" smtClean="0"/>
              <a:t>   негативными;           </a:t>
            </a:r>
            <a:endParaRPr lang="ru-RU" sz="23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52400" y="4572000"/>
            <a:ext cx="8839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254000">
              <a:spcBef>
                <a:spcPts val="3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300" dirty="0" smtClean="0"/>
              <a:t>-  </a:t>
            </a:r>
            <a:r>
              <a:rPr lang="ru-RU" sz="2300" b="1" dirty="0" smtClean="0"/>
              <a:t>распространение информации о деятельности кандидата, не связанной с его профессией;</a:t>
            </a:r>
            <a:endParaRPr lang="ru-RU" sz="23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04800" y="5257800"/>
            <a:ext cx="868680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300" dirty="0" smtClean="0"/>
              <a:t>  </a:t>
            </a:r>
            <a:r>
              <a:rPr lang="ru-RU" sz="2300" b="1" dirty="0" smtClean="0"/>
              <a:t>деятельность, способствующая формированию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300" b="1" dirty="0" smtClean="0"/>
              <a:t>   положительного/ отрицательного отношения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300" b="1" dirty="0" smtClean="0"/>
              <a:t>   избирателей к кандидату.</a:t>
            </a:r>
            <a:endParaRPr lang="ru-RU" sz="23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610600" cy="4572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7B9899"/>
                </a:solidFill>
                <a:latin typeface="Arial" charset="0"/>
                <a:cs typeface="Arial" charset="0"/>
              </a:rPr>
              <a:t>Граница между информированием и предвыборной агитацией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839200" cy="4876800"/>
          </a:xfrm>
          <a:solidFill>
            <a:schemeClr val="bg2">
              <a:lumMod val="75000"/>
              <a:alpha val="50000"/>
            </a:schemeClr>
          </a:solidFill>
          <a:ln>
            <a:solidFill>
              <a:schemeClr val="accent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 Критерием, позволяющим различить предвыборную агитацию и информирование, может служить лишь наличие в агитационной деятельности </a:t>
            </a:r>
            <a:r>
              <a:rPr lang="ru-RU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специальной цели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- склонить избирателей в определенную сторону, обеспечить поддержку или, напротив, противодействие конкретному кандидату</a:t>
            </a:r>
            <a:endParaRPr lang="ru-RU" sz="3000" dirty="0" smtClean="0">
              <a:latin typeface="Arial" pitchFamily="34" charset="0"/>
              <a:cs typeface="Arial" pitchFamily="34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610600" cy="4572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7B9899"/>
                </a:solidFill>
                <a:latin typeface="Arial" charset="0"/>
                <a:cs typeface="Arial" charset="0"/>
              </a:rPr>
              <a:t>Граница между информированием и предвыборной агитацией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4000"/>
            <a:ext cx="8839200" cy="4876800"/>
          </a:xfrm>
          <a:solidFill>
            <a:schemeClr val="bg2">
              <a:lumMod val="75000"/>
              <a:alpha val="50000"/>
            </a:schemeClr>
          </a:solidFill>
          <a:ln>
            <a:solidFill>
              <a:schemeClr val="accent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Совершаемые СМИ действия, содержащие признаки предвыборной агитации, признаются предвыборной агитацией в случае, если эти 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действия совершены умышленно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- с целью побудить избирателей голосовать за кандидата или против него.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610600" cy="4572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7B9899"/>
                </a:solidFill>
                <a:latin typeface="Arial" charset="0"/>
                <a:cs typeface="Arial" charset="0"/>
              </a:rPr>
              <a:t>ПРОВЕДЕНИЕ ПРОТИВОПРАВНОЙ АГИТАЦИИ В СМИ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5105400"/>
          </a:xfrm>
          <a:solidFill>
            <a:schemeClr val="bg2">
              <a:lumMod val="75000"/>
              <a:alpha val="50000"/>
            </a:schemeClr>
          </a:solidFill>
          <a:ln>
            <a:solidFill>
              <a:schemeClr val="accent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О наличии умысла на проведение противоправной агитации свидетельствуют следующие признаки: </a:t>
            </a:r>
          </a:p>
          <a:p>
            <a:pPr>
              <a:buFontTx/>
              <a:buChar char="-"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недостоверность распространяемой информации; </a:t>
            </a:r>
          </a:p>
          <a:p>
            <a:pPr>
              <a:buFontTx/>
              <a:buChar char="-"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систематическое распространение информации о каких-либо кандидатах, партиях в сочетании с позитивными или негативными комментариями, либо без комментариев, но с явным преобладанием сведений о каких-либо кандидатах.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4572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7B9899"/>
                </a:solidFill>
                <a:latin typeface="Arial" pitchFamily="34" charset="0"/>
                <a:cs typeface="Arial" pitchFamily="34" charset="0"/>
              </a:rPr>
              <a:t>ПРИНЦИП НЕОДНОКРАТНОСТИ</a:t>
            </a:r>
            <a:endParaRPr lang="ru-RU" sz="3200" dirty="0" smtClean="0">
              <a:solidFill>
                <a:srgbClr val="7B98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28600" y="1657351"/>
            <a:ext cx="8763000" cy="2308324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42900" indent="-342900" eaLnBrk="0" hangingPunct="0">
              <a:spcAft>
                <a:spcPts val="1200"/>
              </a:spcAft>
            </a:pPr>
            <a:r>
              <a:rPr lang="ru-RU" sz="2400" dirty="0" smtClean="0"/>
              <a:t>    </a:t>
            </a:r>
            <a:r>
              <a:rPr lang="ru-RU" sz="2400" b="1" dirty="0" smtClean="0"/>
              <a:t>ПРИМЕР № 1. </a:t>
            </a:r>
            <a:r>
              <a:rPr lang="ru-RU" sz="2400" dirty="0" smtClean="0"/>
              <a:t>Редакция СМИ «Луч» совершила однократное действие </a:t>
            </a:r>
            <a:r>
              <a:rPr lang="ru-RU" sz="2400" dirty="0"/>
              <a:t>по проведению </a:t>
            </a:r>
            <a:r>
              <a:rPr lang="ru-RU" sz="2400" dirty="0" smtClean="0"/>
              <a:t>агитации (пп. </a:t>
            </a:r>
            <a:r>
              <a:rPr lang="ru-RU" sz="2400" dirty="0"/>
              <a:t>«б</a:t>
            </a:r>
            <a:r>
              <a:rPr lang="ru-RU" sz="2400" dirty="0" smtClean="0"/>
              <a:t>» </a:t>
            </a:r>
            <a:r>
              <a:rPr lang="ru-RU" sz="2400" dirty="0"/>
              <a:t>п. 2 ст. 48 № 67-ФЗ). </a:t>
            </a:r>
            <a:r>
              <a:rPr lang="ru-RU" sz="2400" dirty="0" smtClean="0"/>
              <a:t>Избирательной комиссией выявлена специальная цель СМИ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– </a:t>
            </a:r>
            <a:r>
              <a:rPr lang="ru-RU" sz="2400" dirty="0"/>
              <a:t>склонить избирателей в определенную </a:t>
            </a:r>
            <a:r>
              <a:rPr lang="ru-RU" sz="2400" dirty="0" smtClean="0"/>
              <a:t>сторону, выразившаяся в предпочтении кандидата К. в качестве победителя на выборах.</a:t>
            </a:r>
            <a:r>
              <a:rPr lang="ru-RU" sz="2400" i="1" dirty="0" smtClean="0">
                <a:solidFill>
                  <a:srgbClr val="FF0000"/>
                </a:solidFill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4267200"/>
            <a:ext cx="838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Aft>
                <a:spcPts val="1200"/>
              </a:spcAft>
            </a:pPr>
            <a:r>
              <a:rPr lang="ru-RU" sz="2400" dirty="0" smtClean="0">
                <a:cs typeface="Times New Roman" pitchFamily="18" charset="0"/>
              </a:rPr>
              <a:t>    </a:t>
            </a:r>
            <a:r>
              <a:rPr lang="ru-RU" sz="2400" b="1" dirty="0" smtClean="0">
                <a:cs typeface="Times New Roman" pitchFamily="18" charset="0"/>
              </a:rPr>
              <a:t>Вывод:</a:t>
            </a:r>
            <a:r>
              <a:rPr lang="ru-RU" sz="2400" dirty="0" smtClean="0">
                <a:cs typeface="Times New Roman" pitchFamily="18" charset="0"/>
              </a:rPr>
              <a:t> Требования закона не нарушены, так как согласно п. 2.1. ст. 48 действия, предусмотренные пп. «б» - «е» п. 2 ст. 48 запрещено совершать </a:t>
            </a:r>
            <a:r>
              <a:rPr lang="ru-RU" sz="2400" b="1" u="sng" dirty="0" smtClean="0">
                <a:solidFill>
                  <a:srgbClr val="FF0000"/>
                </a:solidFill>
                <a:cs typeface="Times New Roman" pitchFamily="18" charset="0"/>
              </a:rPr>
              <a:t>неоднократно.  </a:t>
            </a:r>
            <a:endParaRPr lang="ru-RU" sz="24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43815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7B9899"/>
                </a:solidFill>
                <a:latin typeface="Arial" charset="0"/>
                <a:cs typeface="Arial" charset="0"/>
              </a:rPr>
              <a:t>ПРИНЦИП НЕОДНОКРАТНОСТИ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389438"/>
          </a:xfrm>
        </p:spPr>
        <p:txBody>
          <a:bodyPr/>
          <a:lstStyle/>
          <a:p>
            <a:endParaRPr lang="ru-RU" sz="1600" dirty="0" smtClean="0"/>
          </a:p>
          <a:p>
            <a:pPr>
              <a:buFont typeface="Wingdings 2" pitchFamily="18" charset="2"/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1" name="Picture 5" descr="C:\Documents and Settings\krehalev\Desktop\171006094215_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06114">
            <a:off x="5708343" y="781965"/>
            <a:ext cx="268287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52400" y="4495800"/>
            <a:ext cx="8839200" cy="2246769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ПРИМЕР № 2.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Редакцией СМИ «Заря» осуществлены систематические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 неоднократные действия по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формированию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отрицательного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отношения избирателей к кандидату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С. </a:t>
            </a:r>
            <a:r>
              <a:rPr lang="ru-RU" sz="2000" dirty="0" smtClean="0"/>
              <a:t>(пп. «е» п. 2 ст. 48 № 67-ФЗ)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ВЫВОД: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Требования закона нарушены. Действия СМИ носят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характер спланированной информационной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кампании 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объективно свидетельствуют о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наличии специальной цели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– побудить избирателей голосовать против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кандидата С.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17822">
            <a:off x="747333" y="894387"/>
            <a:ext cx="2828924" cy="3447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8005</TotalTime>
  <Words>731</Words>
  <Application>Microsoft Office PowerPoint</Application>
  <PresentationFormat>Экран (4:3)</PresentationFormat>
  <Paragraphs>75</Paragraphs>
  <Slides>12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Civic</vt:lpstr>
      <vt:lpstr>СМИ и выборы: основные требования действующего законодательства  </vt:lpstr>
      <vt:lpstr>ОСНОВНЫЕ ПРИНЦИПЫ ИНФОРМИРОВАНИЯ В СМИ</vt:lpstr>
      <vt:lpstr>ОСНОВНЫЕ ПРИНЦИПЫ ИНФОРМИРОВАНИЯ В СМИ</vt:lpstr>
      <vt:lpstr>Слайд 4</vt:lpstr>
      <vt:lpstr>Граница между информированием и предвыборной агитацией</vt:lpstr>
      <vt:lpstr>Граница между информированием и предвыборной агитацией</vt:lpstr>
      <vt:lpstr>ПРОВЕДЕНИЕ ПРОТИВОПРАВНОЙ АГИТАЦИИ В СМИ</vt:lpstr>
      <vt:lpstr>ПРИНЦИП НЕОДНОКРАТНОСТИ</vt:lpstr>
      <vt:lpstr>ПРИНЦИП НЕОДНОКРАТНОСТИ</vt:lpstr>
      <vt:lpstr>Слайд 10</vt:lpstr>
      <vt:lpstr>Список источников информации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Практика привлечения  к административной ответственности за нарушение избирательного законодательства</dc:title>
  <dc:creator>ползователь</dc:creator>
  <cp:lastModifiedBy>krehalev</cp:lastModifiedBy>
  <cp:revision>867</cp:revision>
  <dcterms:created xsi:type="dcterms:W3CDTF">2006-08-16T00:00:00Z</dcterms:created>
  <dcterms:modified xsi:type="dcterms:W3CDTF">2018-08-01T14:05:07Z</dcterms:modified>
</cp:coreProperties>
</file>